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5"/>
  </p:notesMasterIdLst>
  <p:sldIdLst>
    <p:sldId id="257" r:id="rId2"/>
    <p:sldId id="273" r:id="rId3"/>
    <p:sldId id="390" r:id="rId4"/>
    <p:sldId id="348" r:id="rId5"/>
    <p:sldId id="396" r:id="rId6"/>
    <p:sldId id="262" r:id="rId7"/>
    <p:sldId id="266" r:id="rId8"/>
    <p:sldId id="275" r:id="rId9"/>
    <p:sldId id="342" r:id="rId10"/>
    <p:sldId id="409" r:id="rId11"/>
    <p:sldId id="317" r:id="rId12"/>
    <p:sldId id="371" r:id="rId13"/>
    <p:sldId id="372" r:id="rId14"/>
    <p:sldId id="286" r:id="rId15"/>
    <p:sldId id="287" r:id="rId16"/>
    <p:sldId id="413" r:id="rId17"/>
    <p:sldId id="421" r:id="rId18"/>
    <p:sldId id="369" r:id="rId19"/>
    <p:sldId id="330" r:id="rId20"/>
    <p:sldId id="422" r:id="rId21"/>
    <p:sldId id="418" r:id="rId22"/>
    <p:sldId id="338" r:id="rId23"/>
    <p:sldId id="42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7C7AD"/>
    <a:srgbClr val="FFFF00"/>
    <a:srgbClr val="0070C0"/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3168" autoAdjust="0"/>
  </p:normalViewPr>
  <p:slideViewPr>
    <p:cSldViewPr snapToGrid="0">
      <p:cViewPr varScale="1">
        <p:scale>
          <a:sx n="81" d="100"/>
          <a:sy n="81" d="100"/>
        </p:scale>
        <p:origin x="1752" y="12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62F06-A89B-47F2-BB55-7967DFE2BD83}" type="datetimeFigureOut">
              <a:rPr kumimoji="1" lang="ja-JP" altLang="en-US" smtClean="0"/>
              <a:t>2026/8/15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47B9C-387F-4713-97C8-8200193E778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683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1503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朝</a:t>
            </a:r>
            <a:r>
              <a:rPr kumimoji="1" lang="en-US" altLang="ja-JP" dirty="0"/>
              <a:t>8</a:t>
            </a:r>
            <a:r>
              <a:rPr kumimoji="1" lang="ja-JP" altLang="en-US" dirty="0"/>
              <a:t>：</a:t>
            </a:r>
            <a:r>
              <a:rPr kumimoji="1" lang="en-US" altLang="ja-JP" dirty="0"/>
              <a:t>40</a:t>
            </a:r>
            <a:r>
              <a:rPr kumimoji="1" lang="ja-JP" altLang="en-US" dirty="0"/>
              <a:t>分から退所点検を行います。</a:t>
            </a:r>
            <a:endParaRPr kumimoji="1" lang="en-US" altLang="ja-JP" dirty="0"/>
          </a:p>
          <a:p>
            <a:r>
              <a:rPr kumimoji="1" lang="ja-JP" altLang="en-US" dirty="0"/>
              <a:t>それに向けて次のようにやりましょう。</a:t>
            </a:r>
            <a:endParaRPr kumimoji="1" lang="en-US" altLang="ja-JP" dirty="0"/>
          </a:p>
          <a:p>
            <a:r>
              <a:rPr kumimoji="1" lang="ja-JP" altLang="en-US" dirty="0"/>
              <a:t>朝起きたらシーツを片付けます。</a:t>
            </a:r>
            <a:endParaRPr kumimoji="1" lang="en-US" altLang="ja-JP" dirty="0"/>
          </a:p>
          <a:p>
            <a:r>
              <a:rPr kumimoji="1" lang="ja-JP" altLang="en-US" dirty="0"/>
              <a:t>部屋の掃除のため自分たちの荷物を廊下や棚、次の活動場所に動かしましょう。</a:t>
            </a:r>
            <a:endParaRPr kumimoji="1" lang="en-US" altLang="ja-JP" dirty="0"/>
          </a:p>
          <a:p>
            <a:r>
              <a:rPr kumimoji="1" lang="ja-JP" altLang="en-US" dirty="0"/>
              <a:t>部屋、廊下、トイレなど掃除用具を使い、役割分担して掃除を行いましょう。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右下のようなチェックリストが部屋に用意してありますので、リーダーがチェックして一つ一つ確認しましょう。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終了したら、指導者の方がチェックリストに沿って確認され、職員に連絡をお願いします。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744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国立大隅青少年自然の家の３つ「あ」のやくそく</a:t>
            </a:r>
            <a:endParaRPr kumimoji="1" lang="en-US" altLang="ja-JP" dirty="0"/>
          </a:p>
          <a:p>
            <a:r>
              <a:rPr kumimoji="1" lang="ja-JP" altLang="en-US" dirty="0"/>
              <a:t>〇あいさつ　ほかの団体もいますので挨拶をお願いします。</a:t>
            </a:r>
            <a:endParaRPr kumimoji="1" lang="en-US" altLang="ja-JP" dirty="0"/>
          </a:p>
          <a:p>
            <a:r>
              <a:rPr kumimoji="1" lang="ja-JP" altLang="en-US" dirty="0"/>
              <a:t>〇あんぜん　大自然の中にありますので、動物や虫がいます。服装など気をつけましょう。</a:t>
            </a:r>
            <a:endParaRPr kumimoji="1" lang="en-US" altLang="ja-JP" dirty="0"/>
          </a:p>
          <a:p>
            <a:r>
              <a:rPr kumimoji="1" lang="ja-JP" altLang="en-US" dirty="0"/>
              <a:t>　　　　　　　また、熱中症は曇りや雨の日でもかかりますので、充分な水分補給をお願いします。</a:t>
            </a:r>
            <a:endParaRPr kumimoji="1" lang="en-US" altLang="ja-JP" dirty="0"/>
          </a:p>
          <a:p>
            <a:r>
              <a:rPr kumimoji="1" lang="ja-JP" altLang="en-US" dirty="0"/>
              <a:t>〇後片付け　すべての部屋を使用されたら、掃除、片づけ、電源やクーラーのオフをお願いします。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556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ごみは原則持ち帰りになっております</a:t>
            </a:r>
            <a:endParaRPr kumimoji="1" lang="en-US" altLang="ja-JP" dirty="0"/>
          </a:p>
          <a:p>
            <a:r>
              <a:rPr kumimoji="1" lang="ja-JP" altLang="en-US" dirty="0"/>
              <a:t>売店でごみ袋を購入されたり、野外炊飯をされる場合は所で処分できます。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2628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皆様の良き体験を願っております。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6290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0728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sz="1600" dirty="0"/>
              <a:t>本館には、学習室、プレイホール、コミュニティルーム及び創作室があり体験活動に適した施設である</a:t>
            </a:r>
            <a:endParaRPr kumimoji="1" lang="en-US" altLang="ja-JP" sz="1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B667E1-E601-4AAF-B95C-B25720D70A60}" type="slidenum">
              <a:rPr lang="en-US" altLang="ja-JP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908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食事の前は　手洗いをお願いします。</a:t>
            </a:r>
            <a:endParaRPr kumimoji="1" lang="en-US" altLang="ja-JP" dirty="0"/>
          </a:p>
          <a:p>
            <a:r>
              <a:rPr kumimoji="1" lang="ja-JP" altLang="en-US" dirty="0"/>
              <a:t>その後、団体ごとに並んでいただきますが、アレルギー対応職の方は先頭に並んでください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259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活動場所と宿泊棟はこのように離れていますので、時刻を見て動きましょう。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776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r>
              <a:rPr kumimoji="1" lang="ja-JP" altLang="en-US" dirty="0"/>
              <a:t>階にシーツの受け取り、その向かい側に返却場所があります。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5110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C0E93-C583-7A5C-9D3B-9FF551EA1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7600E0-E714-218F-1179-E70D297D10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03E9DB-8CC9-EBC9-58C9-F1A70B26B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布団と毛布のたたみ方</a:t>
            </a:r>
            <a:endParaRPr kumimoji="1" lang="en-US" altLang="ja-JP" dirty="0"/>
          </a:p>
          <a:p>
            <a:r>
              <a:rPr kumimoji="1" lang="ja-JP" altLang="en-US" dirty="0"/>
              <a:t>・縦と横　長い方をたたみます。</a:t>
            </a:r>
            <a:endParaRPr kumimoji="1" lang="en-US" altLang="ja-JP" dirty="0"/>
          </a:p>
          <a:p>
            <a:r>
              <a:rPr kumimoji="1" lang="ja-JP" altLang="en-US" dirty="0"/>
              <a:t>・かけ布団が</a:t>
            </a:r>
            <a:r>
              <a:rPr kumimoji="1" lang="en-US" altLang="ja-JP" dirty="0"/>
              <a:t>2</a:t>
            </a:r>
            <a:r>
              <a:rPr kumimoji="1" lang="ja-JP" altLang="en-US" dirty="0"/>
              <a:t>回、毛布が</a:t>
            </a:r>
            <a:r>
              <a:rPr kumimoji="1" lang="en-US" altLang="ja-JP" dirty="0"/>
              <a:t>3</a:t>
            </a:r>
            <a:r>
              <a:rPr kumimoji="1" lang="ja-JP" altLang="en-US" dirty="0"/>
              <a:t>回です。</a:t>
            </a:r>
            <a:endParaRPr kumimoji="1" lang="en-US" altLang="ja-JP" dirty="0"/>
          </a:p>
          <a:p>
            <a:r>
              <a:rPr kumimoji="1" lang="ja-JP" altLang="en-US" dirty="0"/>
              <a:t>・たたんで物は横から見るとアルファベットの</a:t>
            </a:r>
            <a:r>
              <a:rPr kumimoji="1" lang="en-US" altLang="ja-JP" dirty="0"/>
              <a:t>C</a:t>
            </a:r>
            <a:r>
              <a:rPr kumimoji="1" lang="ja-JP" altLang="en-US" dirty="0"/>
              <a:t>の形に見えるようにしてください。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304643-87EF-58B9-79F5-294D8E208C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1909F8-1CE9-45A6-B276-EB01E022B8D3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01294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マット、パッド　たたむとアルファベットの</a:t>
            </a:r>
            <a:r>
              <a:rPr kumimoji="1" lang="en-US" altLang="ja-JP" dirty="0"/>
              <a:t>Z</a:t>
            </a:r>
            <a:r>
              <a:rPr kumimoji="1" lang="ja-JP" altLang="en-US" dirty="0"/>
              <a:t>の形にたたみましょう。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965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ふとんを置く場所</a:t>
            </a:r>
            <a:endParaRPr kumimoji="1" lang="en-US" altLang="ja-JP" dirty="0"/>
          </a:p>
          <a:p>
            <a:r>
              <a:rPr kumimoji="1" lang="ja-JP" altLang="en-US" dirty="0"/>
              <a:t>梯子の逆側に布団を置きます。</a:t>
            </a:r>
            <a:endParaRPr kumimoji="1" lang="en-US" altLang="ja-JP" dirty="0"/>
          </a:p>
          <a:p>
            <a:r>
              <a:rPr kumimoji="1" lang="ja-JP" altLang="en-US" dirty="0"/>
              <a:t>その際、先ほどの</a:t>
            </a:r>
            <a:r>
              <a:rPr kumimoji="1" lang="en-US" altLang="ja-JP" dirty="0"/>
              <a:t>C</a:t>
            </a:r>
            <a:r>
              <a:rPr kumimoji="1" lang="ja-JP" altLang="en-US" dirty="0"/>
              <a:t>の折り目を梯子に向けるように置いてください。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47B9C-387F-4713-97C8-8200193E7780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41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7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56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56A215E-5B7C-4C67-943C-BE7E721CBA96}" type="datetimeFigureOut">
              <a:rPr kumimoji="1" lang="ja-JP" altLang="en-US" smtClean="0"/>
              <a:t>2026/8/15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92A6E3-3BBE-420F-8588-99C4E77573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3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3620655" cy="1600200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059" y="0"/>
            <a:ext cx="8484942" cy="68618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-1" y="2104303"/>
            <a:ext cx="3620655" cy="3811588"/>
          </a:xfrm>
        </p:spPr>
        <p:txBody>
          <a:bodyPr>
            <a:normAutofit/>
          </a:bodyPr>
          <a:lstStyle>
            <a:lvl1pPr marL="0" indent="0">
              <a:buNone/>
              <a:defRPr sz="3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92958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49EC87A-5780-41B4-A81B-4D855D711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D0730-C195-47B1-9574-219EEDEE9D69}" type="datetimeFigureOut">
              <a:rPr kumimoji="1" lang="ja-JP" altLang="en-US" smtClean="0"/>
              <a:t>2026/8/15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A900BAD-50C7-4A3B-9FF6-5B0E5CC5B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D84BE2-F320-4919-8359-BC9501119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6337AB-5122-47AA-B194-46784242E29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423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50000"/>
              <a:lumOff val="50000"/>
            </a:schemeClr>
          </a:fgClr>
          <a:bgClr>
            <a:schemeClr val="bg2">
              <a:lumMod val="90000"/>
              <a:lumOff val="1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8675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2" r:id="rId3"/>
    <p:sldLayoutId id="2147483716" r:id="rId4"/>
    <p:sldLayoutId id="214748371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8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1" kern="1200">
          <a:solidFill>
            <a:schemeClr val="tx1"/>
          </a:solidFill>
          <a:latin typeface="BIZ UDゴシック" panose="020B0400000000000000" pitchFamily="49" charset="-128"/>
          <a:ea typeface="BIZ UDゴシック" panose="020B0400000000000000" pitchFamily="49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36E52D-82BE-4C1F-8598-8C5FC084A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19865"/>
            <a:ext cx="12192000" cy="1671783"/>
          </a:xfrm>
        </p:spPr>
        <p:txBody>
          <a:bodyPr anchor="t">
            <a:normAutofit/>
          </a:bodyPr>
          <a:lstStyle/>
          <a:p>
            <a:r>
              <a:rPr lang="ja-JP" altLang="en-US" sz="4800" spc="-150" dirty="0">
                <a:solidFill>
                  <a:srgbClr val="FFFF00"/>
                </a:solidFill>
              </a:rPr>
              <a:t>国立大隅青少年自然の家</a:t>
            </a:r>
            <a:br>
              <a:rPr lang="en-US" altLang="ja-JP" sz="4800" dirty="0"/>
            </a:br>
            <a:r>
              <a:rPr lang="ja-JP" altLang="en-US" sz="4800" dirty="0"/>
              <a:t>施設説明</a:t>
            </a:r>
            <a:endParaRPr lang="ja-JP" altLang="en-US" sz="9400" spc="-150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14692E6-CA20-0DF3-3613-9FD162CB91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860" t="10131" r="7145" b="10200"/>
          <a:stretch/>
        </p:blipFill>
        <p:spPr>
          <a:xfrm>
            <a:off x="3604161" y="2509652"/>
            <a:ext cx="4752109" cy="3380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351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0A30302-4565-CE44-0FF0-F5CA8008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24" y="221672"/>
            <a:ext cx="3620655" cy="1600200"/>
          </a:xfrm>
        </p:spPr>
        <p:txBody>
          <a:bodyPr/>
          <a:lstStyle/>
          <a:p>
            <a:r>
              <a:rPr lang="ja-JP" altLang="en-US" dirty="0">
                <a:solidFill>
                  <a:srgbClr val="FFFF00"/>
                </a:solidFill>
              </a:rPr>
              <a:t>宿泊室</a:t>
            </a:r>
            <a:br>
              <a:rPr lang="en-US" altLang="ja-JP" dirty="0">
                <a:solidFill>
                  <a:srgbClr val="FFFF00"/>
                </a:solidFill>
              </a:rPr>
            </a:br>
            <a:r>
              <a:rPr lang="ja-JP" altLang="en-US" sz="3600" dirty="0">
                <a:solidFill>
                  <a:srgbClr val="FFFF00"/>
                </a:solidFill>
              </a:rPr>
              <a:t>（とまるへや）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3836D82-C5CD-0C0D-6FBA-EE2EE1465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5" t="5858" r="5556" b="5858"/>
          <a:stretch/>
        </p:blipFill>
        <p:spPr>
          <a:xfrm>
            <a:off x="431953" y="2645969"/>
            <a:ext cx="2053087" cy="2043940"/>
          </a:xfrm>
          <a:prstGeom prst="rect">
            <a:avLst/>
          </a:prstGeom>
        </p:spPr>
      </p:pic>
      <p:sp>
        <p:nvSpPr>
          <p:cNvPr id="8" name="テキスト プレースホルダー 5">
            <a:extLst>
              <a:ext uri="{FF2B5EF4-FFF2-40B4-BE49-F238E27FC236}">
                <a16:creationId xmlns:a16="http://schemas.microsoft.com/office/drawing/2014/main" id="{6081B1FA-C33C-946A-2168-E416AF504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73927" y="2548987"/>
            <a:ext cx="9268692" cy="3136243"/>
          </a:xfrm>
        </p:spPr>
        <p:txBody>
          <a:bodyPr wrap="square">
            <a:spAutoFit/>
          </a:bodyPr>
          <a:lstStyle/>
          <a:p>
            <a:r>
              <a:rPr lang="ja-JP" altLang="en-US" sz="4800" spc="300" dirty="0"/>
              <a:t>・準備は自分で行う</a:t>
            </a:r>
            <a:endParaRPr lang="en-US" altLang="ja-JP" sz="4800" spc="300" dirty="0"/>
          </a:p>
          <a:p>
            <a:r>
              <a:rPr lang="ja-JP" altLang="en-US" sz="4800" spc="300" dirty="0"/>
              <a:t>・飲食はできません</a:t>
            </a:r>
            <a:endParaRPr lang="en-US" altLang="ja-JP" sz="4800" spc="300" dirty="0"/>
          </a:p>
          <a:p>
            <a:r>
              <a:rPr lang="ja-JP" altLang="en-US" sz="4800" spc="300" dirty="0"/>
              <a:t>　（水分は</a:t>
            </a:r>
            <a:r>
              <a:rPr lang="en-US" altLang="ja-JP" sz="4800" spc="300" dirty="0"/>
              <a:t>OK</a:t>
            </a:r>
            <a:r>
              <a:rPr lang="ja-JP" altLang="en-US" sz="4800" spc="300" dirty="0"/>
              <a:t>）</a:t>
            </a:r>
            <a:endParaRPr lang="en-US" altLang="ja-JP" sz="4800" spc="300" dirty="0"/>
          </a:p>
          <a:p>
            <a:r>
              <a:rPr lang="ja-JP" altLang="en-US" sz="4800" spc="300" dirty="0"/>
              <a:t>・ふとんなどの汚損は指導者へ</a:t>
            </a:r>
            <a:endParaRPr lang="en-US" altLang="ja-JP" sz="4800" spc="300" dirty="0"/>
          </a:p>
        </p:txBody>
      </p:sp>
    </p:spTree>
    <p:extLst>
      <p:ext uri="{BB962C8B-B14F-4D97-AF65-F5344CB8AC3E}">
        <p14:creationId xmlns:p14="http://schemas.microsoft.com/office/powerpoint/2010/main" val="3046108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41BA45B-53F3-47D3-9F17-17B2A2613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1" t="19892" r="18107" b="1119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64693B-E4FF-F4F0-B9C2-92C6CFABCCBA}"/>
              </a:ext>
            </a:extLst>
          </p:cNvPr>
          <p:cNvSpPr txBox="1"/>
          <p:nvPr/>
        </p:nvSpPr>
        <p:spPr>
          <a:xfrm>
            <a:off x="6921669" y="144973"/>
            <a:ext cx="53012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泊まる部屋は　</a:t>
            </a:r>
            <a:endParaRPr lang="en-US" altLang="ja-JP" sz="54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54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どんな感じ？</a:t>
            </a:r>
            <a:endParaRPr kumimoji="1" lang="ja-JP" altLang="en-US" sz="540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447A35-852B-4B2D-912C-24F09F939755}"/>
              </a:ext>
            </a:extLst>
          </p:cNvPr>
          <p:cNvSpPr txBox="1"/>
          <p:nvPr/>
        </p:nvSpPr>
        <p:spPr>
          <a:xfrm>
            <a:off x="2100957" y="2025711"/>
            <a:ext cx="22428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宿泊棟</a:t>
            </a:r>
            <a:endParaRPr kumimoji="1" lang="ja-JP" altLang="en-US" sz="4400" dirty="0">
              <a:solidFill>
                <a:srgbClr val="FFFF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B2EA6E0-9A09-4DB9-9E2E-0C93FA2D84C0}"/>
              </a:ext>
            </a:extLst>
          </p:cNvPr>
          <p:cNvSpPr txBox="1"/>
          <p:nvPr/>
        </p:nvSpPr>
        <p:spPr>
          <a:xfrm>
            <a:off x="2707270" y="4934073"/>
            <a:ext cx="3442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体育館</a:t>
            </a:r>
            <a:endParaRPr lang="en-US" altLang="ja-JP" sz="40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40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＆事務室</a:t>
            </a: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5ADDAB44-BC75-4DA3-9A98-0E654B77DF88}"/>
              </a:ext>
            </a:extLst>
          </p:cNvPr>
          <p:cNvCxnSpPr>
            <a:cxnSpLocks/>
          </p:cNvCxnSpPr>
          <p:nvPr/>
        </p:nvCxnSpPr>
        <p:spPr>
          <a:xfrm flipV="1">
            <a:off x="4200163" y="1967696"/>
            <a:ext cx="464434" cy="330432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0876C54-2B5D-4DCF-B529-3E4F59F4571A}"/>
              </a:ext>
            </a:extLst>
          </p:cNvPr>
          <p:cNvCxnSpPr>
            <a:cxnSpLocks/>
          </p:cNvCxnSpPr>
          <p:nvPr/>
        </p:nvCxnSpPr>
        <p:spPr>
          <a:xfrm flipV="1">
            <a:off x="4768770" y="4896091"/>
            <a:ext cx="937549" cy="578734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楕円 2">
            <a:extLst>
              <a:ext uri="{FF2B5EF4-FFF2-40B4-BE49-F238E27FC236}">
                <a16:creationId xmlns:a16="http://schemas.microsoft.com/office/drawing/2014/main" id="{E0564947-52AE-9AB7-C377-1BE3A2E355D1}"/>
              </a:ext>
            </a:extLst>
          </p:cNvPr>
          <p:cNvSpPr/>
          <p:nvPr/>
        </p:nvSpPr>
        <p:spPr>
          <a:xfrm>
            <a:off x="5429250" y="3371850"/>
            <a:ext cx="3669030" cy="2777490"/>
          </a:xfrm>
          <a:prstGeom prst="ellipse">
            <a:avLst/>
          </a:prstGeom>
          <a:solidFill>
            <a:srgbClr val="F7C7AD">
              <a:alpha val="36863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9009099-0D88-2255-A83C-B2A9EA523152}"/>
              </a:ext>
            </a:extLst>
          </p:cNvPr>
          <p:cNvSpPr/>
          <p:nvPr/>
        </p:nvSpPr>
        <p:spPr>
          <a:xfrm>
            <a:off x="4286250" y="628650"/>
            <a:ext cx="2594610" cy="1623060"/>
          </a:xfrm>
          <a:prstGeom prst="rect">
            <a:avLst/>
          </a:prstGeom>
          <a:solidFill>
            <a:srgbClr val="FFFF99">
              <a:alpha val="4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F4CDC4-0323-0BE8-8D0D-3CFA634E2340}"/>
              </a:ext>
            </a:extLst>
          </p:cNvPr>
          <p:cNvSpPr txBox="1"/>
          <p:nvPr/>
        </p:nvSpPr>
        <p:spPr>
          <a:xfrm>
            <a:off x="3304916" y="5411450"/>
            <a:ext cx="2764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dirty="0">
                <a:solidFill>
                  <a:srgbClr val="FFFF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4400" dirty="0">
                <a:solidFill>
                  <a:schemeClr val="accent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活動場所</a:t>
            </a:r>
            <a:endParaRPr kumimoji="1" lang="ja-JP" altLang="en-US" sz="4400" dirty="0">
              <a:solidFill>
                <a:schemeClr val="accent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1712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5">
            <a:extLst>
              <a:ext uri="{FF2B5EF4-FFF2-40B4-BE49-F238E27FC236}">
                <a16:creationId xmlns:a16="http://schemas.microsoft.com/office/drawing/2014/main" id="{DEC5B9B3-2581-7016-2309-10DBFA7FCE14}"/>
              </a:ext>
            </a:extLst>
          </p:cNvPr>
          <p:cNvSpPr txBox="1">
            <a:spLocks/>
          </p:cNvSpPr>
          <p:nvPr/>
        </p:nvSpPr>
        <p:spPr>
          <a:xfrm>
            <a:off x="418748" y="5037632"/>
            <a:ext cx="10595616" cy="143936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4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ja-JP" altLang="en-US" sz="4400" dirty="0">
                <a:solidFill>
                  <a:srgbClr val="FFFF00"/>
                </a:solidFill>
              </a:rPr>
              <a:t>　　　　</a:t>
            </a:r>
            <a:r>
              <a:rPr lang="ja-JP" altLang="en-US" sz="4400" dirty="0">
                <a:solidFill>
                  <a:schemeClr val="tx1">
                    <a:lumMod val="95000"/>
                  </a:schemeClr>
                </a:solidFill>
              </a:rPr>
              <a:t>受け取り　　　　　　返却</a:t>
            </a:r>
            <a:endParaRPr lang="en-US" altLang="ja-JP" sz="440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4299FFE-27B6-B709-29B0-A3915AF16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8909" y="381000"/>
            <a:ext cx="3859083" cy="5145444"/>
          </a:xfrm>
          <a:prstGeom prst="rect">
            <a:avLst/>
          </a:prstGeom>
        </p:spPr>
      </p:pic>
      <p:sp>
        <p:nvSpPr>
          <p:cNvPr id="3" name="テキスト プレースホルダー 5">
            <a:extLst>
              <a:ext uri="{FF2B5EF4-FFF2-40B4-BE49-F238E27FC236}">
                <a16:creationId xmlns:a16="http://schemas.microsoft.com/office/drawing/2014/main" id="{BFB2B981-E23F-75AF-A0BC-F752795A2BE3}"/>
              </a:ext>
            </a:extLst>
          </p:cNvPr>
          <p:cNvSpPr txBox="1">
            <a:spLocks/>
          </p:cNvSpPr>
          <p:nvPr/>
        </p:nvSpPr>
        <p:spPr>
          <a:xfrm>
            <a:off x="183221" y="-338684"/>
            <a:ext cx="2490706" cy="291464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4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ja-JP" altLang="en-US" sz="4400" dirty="0"/>
              <a:t>シーツ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１階</a:t>
            </a:r>
            <a:endParaRPr lang="en-US" altLang="ja-JP" sz="4400" dirty="0"/>
          </a:p>
          <a:p>
            <a:pPr marL="0" indent="0">
              <a:buNone/>
            </a:pPr>
            <a:endParaRPr lang="en-US" altLang="ja-JP" sz="4400" dirty="0">
              <a:solidFill>
                <a:srgbClr val="FFFF00"/>
              </a:solidFill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F14CB6A-C13B-8D5C-791C-044BCA5E09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482" t="10022" r="12602" b="8432"/>
          <a:stretch/>
        </p:blipFill>
        <p:spPr>
          <a:xfrm>
            <a:off x="6982690" y="380999"/>
            <a:ext cx="3789847" cy="5145445"/>
          </a:xfrm>
          <a:prstGeom prst="rect">
            <a:avLst/>
          </a:prstGeom>
        </p:spPr>
      </p:pic>
      <p:sp>
        <p:nvSpPr>
          <p:cNvPr id="7" name="矢印: 左 6">
            <a:extLst>
              <a:ext uri="{FF2B5EF4-FFF2-40B4-BE49-F238E27FC236}">
                <a16:creationId xmlns:a16="http://schemas.microsoft.com/office/drawing/2014/main" id="{BF67730D-8C3A-CE1B-C254-369BE78587C0}"/>
              </a:ext>
            </a:extLst>
          </p:cNvPr>
          <p:cNvSpPr/>
          <p:nvPr/>
        </p:nvSpPr>
        <p:spPr>
          <a:xfrm>
            <a:off x="10176755" y="3283512"/>
            <a:ext cx="1710480" cy="1607127"/>
          </a:xfrm>
          <a:prstGeom prst="leftArrow">
            <a:avLst>
              <a:gd name="adj1" fmla="val 50000"/>
              <a:gd name="adj2" fmla="val 18103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/>
              <a:t>まくら</a:t>
            </a:r>
            <a:endParaRPr kumimoji="1" lang="en-US" altLang="ja-JP" sz="2400" b="1" dirty="0"/>
          </a:p>
          <a:p>
            <a:pPr algn="ctr"/>
            <a:r>
              <a:rPr kumimoji="1" lang="ja-JP" altLang="en-US" sz="2400" b="1" dirty="0"/>
              <a:t>カバー</a:t>
            </a:r>
          </a:p>
        </p:txBody>
      </p:sp>
    </p:spTree>
    <p:extLst>
      <p:ext uri="{BB962C8B-B14F-4D97-AF65-F5344CB8AC3E}">
        <p14:creationId xmlns:p14="http://schemas.microsoft.com/office/powerpoint/2010/main" val="594765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54A27CA4-BDAB-F8C8-94FE-38D729C0A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126" y="208372"/>
            <a:ext cx="10515600" cy="1176292"/>
          </a:xfrm>
        </p:spPr>
        <p:txBody>
          <a:bodyPr>
            <a:normAutofit/>
          </a:bodyPr>
          <a:lstStyle/>
          <a:p>
            <a:r>
              <a:rPr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シーツ、枕カバーの受け取り方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979301-3001-7354-7972-A68ABC300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678" y="1384664"/>
            <a:ext cx="9069426" cy="5379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B4971889-4809-F327-57AC-C09200D25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463" y="3826713"/>
            <a:ext cx="2262224" cy="797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000" b="1" dirty="0">
                <a:solidFill>
                  <a:schemeClr val="bg1"/>
                </a:solidFill>
                <a:highlight>
                  <a:srgbClr val="FFFF00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シーツ①</a:t>
            </a:r>
            <a:endParaRPr kumimoji="1" lang="en-US" altLang="ja-JP" sz="4000" b="1" dirty="0">
              <a:solidFill>
                <a:schemeClr val="bg1"/>
              </a:solidFill>
              <a:highlight>
                <a:srgbClr val="FFFF00"/>
              </a:highligh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65E0AC1B-AA41-F0FA-3D17-DE984925F2FA}"/>
              </a:ext>
            </a:extLst>
          </p:cNvPr>
          <p:cNvSpPr txBox="1">
            <a:spLocks/>
          </p:cNvSpPr>
          <p:nvPr/>
        </p:nvSpPr>
        <p:spPr>
          <a:xfrm>
            <a:off x="5381726" y="3839775"/>
            <a:ext cx="2262224" cy="79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シーツ②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93A95F03-548F-04AB-267F-1572218FBE0E}"/>
              </a:ext>
            </a:extLst>
          </p:cNvPr>
          <p:cNvSpPr txBox="1">
            <a:spLocks/>
          </p:cNvSpPr>
          <p:nvPr/>
        </p:nvSpPr>
        <p:spPr>
          <a:xfrm>
            <a:off x="8370943" y="3826713"/>
            <a:ext cx="2502161" cy="103267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枕カバー①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BE9E585F-4B6E-1B0A-4858-267036A9697F}"/>
              </a:ext>
            </a:extLst>
          </p:cNvPr>
          <p:cNvSpPr txBox="1">
            <a:spLocks/>
          </p:cNvSpPr>
          <p:nvPr/>
        </p:nvSpPr>
        <p:spPr>
          <a:xfrm>
            <a:off x="657185" y="1389082"/>
            <a:ext cx="10877630" cy="79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※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</a:t>
            </a: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人あたり　シーツ</a:t>
            </a: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2</a:t>
            </a:r>
            <a:r>
              <a:rPr kumimoji="1" lang="ja-JP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まい、枕カバー</a:t>
            </a:r>
            <a:r>
              <a:rPr kumimoji="1" lang="en-US" altLang="ja-JP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1</a:t>
            </a:r>
            <a:r>
              <a:rPr kumimoji="1" lang="ja-JP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00"/>
                </a:highlight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まい</a:t>
            </a:r>
            <a:endParaRPr kumimoji="1" lang="en-US" altLang="ja-JP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1757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655B2FED-9E64-4F80-9FDE-7AEBEA0E9978}"/>
              </a:ext>
            </a:extLst>
          </p:cNvPr>
          <p:cNvSpPr txBox="1">
            <a:spLocks/>
          </p:cNvSpPr>
          <p:nvPr/>
        </p:nvSpPr>
        <p:spPr>
          <a:xfrm>
            <a:off x="589504" y="725979"/>
            <a:ext cx="11056724" cy="98026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シーツのしきかた</a:t>
            </a:r>
            <a:endParaRPr lang="en-US" altLang="ja-JP" sz="5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5" name="図 4" descr="ベッドの上に置かれている&#10;&#10;中程度の精度で自動的に生成された説明">
            <a:extLst>
              <a:ext uri="{FF2B5EF4-FFF2-40B4-BE49-F238E27FC236}">
                <a16:creationId xmlns:a16="http://schemas.microsoft.com/office/drawing/2014/main" id="{0BFEB048-D267-44DF-8AAF-08E31FDE462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20" y="1774255"/>
            <a:ext cx="4806733" cy="2591034"/>
          </a:xfrm>
          <a:prstGeom prst="rect">
            <a:avLst/>
          </a:prstGeom>
        </p:spPr>
      </p:pic>
      <p:sp>
        <p:nvSpPr>
          <p:cNvPr id="6" name="テキスト ボックス 20">
            <a:extLst>
              <a:ext uri="{FF2B5EF4-FFF2-40B4-BE49-F238E27FC236}">
                <a16:creationId xmlns:a16="http://schemas.microsoft.com/office/drawing/2014/main" id="{9C79368A-C920-4879-A515-8F124A316867}"/>
              </a:ext>
            </a:extLst>
          </p:cNvPr>
          <p:cNvSpPr txBox="1"/>
          <p:nvPr/>
        </p:nvSpPr>
        <p:spPr>
          <a:xfrm>
            <a:off x="589504" y="4516665"/>
            <a:ext cx="5096806" cy="10642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sz="2800" dirty="0">
                <a:effectLst/>
                <a:ea typeface="UD Digi Kyokasho NK-B" panose="02020700000000000000" pitchFamily="18" charset="-128"/>
              </a:rPr>
              <a:t>①</a:t>
            </a:r>
            <a:r>
              <a:rPr lang="ja-JP" sz="3600" b="1" u="wavy" dirty="0">
                <a:effectLst/>
                <a:ea typeface="UD Digi Kyokasho NK-B" panose="02020700000000000000" pitchFamily="18" charset="-128"/>
              </a:rPr>
              <a:t>１</a:t>
            </a:r>
            <a:r>
              <a:rPr lang="en-US" sz="3600" b="1" u="wavy" dirty="0" err="1">
                <a:effectLst/>
                <a:ea typeface="UD Digi Kyokasho NK-B" panose="02020700000000000000" pitchFamily="18" charset="-128"/>
              </a:rPr>
              <a:t>枚目</a:t>
            </a:r>
            <a:r>
              <a:rPr lang="en-US" sz="2800" u="wavy" dirty="0" err="1">
                <a:effectLst/>
                <a:ea typeface="UD Digi Kyokasho NK-B" panose="02020700000000000000" pitchFamily="18" charset="-128"/>
              </a:rPr>
              <a:t>のシーツ</a:t>
            </a:r>
            <a:r>
              <a:rPr lang="ja-JP" sz="2800" u="wavy" dirty="0" err="1">
                <a:effectLst/>
                <a:ea typeface="UD Digi Kyokasho NK-B" panose="02020700000000000000" pitchFamily="18" charset="-128"/>
              </a:rPr>
              <a:t>をし</a:t>
            </a:r>
            <a:r>
              <a:rPr lang="ja-JP" sz="2800" u="wavy" dirty="0">
                <a:effectLst/>
                <a:ea typeface="UD Digi Kyokasho NK-B" panose="02020700000000000000" pitchFamily="18" charset="-128"/>
              </a:rPr>
              <a:t>き</a:t>
            </a:r>
            <a:r>
              <a:rPr lang="en-US" sz="2800" u="wavy" dirty="0" err="1">
                <a:effectLst/>
                <a:ea typeface="UD Digi Kyokasho NK-B" panose="02020700000000000000" pitchFamily="18" charset="-128"/>
              </a:rPr>
              <a:t>布団</a:t>
            </a:r>
            <a:r>
              <a:rPr lang="ja-JP" sz="2800" u="wavy" dirty="0">
                <a:effectLst/>
                <a:ea typeface="UD Digi Kyokasho NK-B" panose="02020700000000000000" pitchFamily="18" charset="-128"/>
              </a:rPr>
              <a:t>の上にしく</a:t>
            </a:r>
            <a:endParaRPr lang="ja-JP" sz="3600" dirty="0">
              <a:effectLst/>
            </a:endParaRPr>
          </a:p>
          <a:p>
            <a:r>
              <a:rPr lang="ja-JP" sz="3200" dirty="0">
                <a:solidFill>
                  <a:srgbClr val="FF0000"/>
                </a:solidFill>
                <a:effectLst/>
                <a:ea typeface="UD Digi Kyokasho NK-B" panose="02020700000000000000" pitchFamily="18" charset="-128"/>
              </a:rPr>
              <a:t>☞ビシッと</a:t>
            </a:r>
            <a:r>
              <a:rPr lang="en-US" sz="3200" dirty="0">
                <a:solidFill>
                  <a:srgbClr val="FF0000"/>
                </a:solidFill>
                <a:effectLst/>
                <a:ea typeface="UD Digi Kyokasho NK-B" panose="02020700000000000000" pitchFamily="18" charset="-128"/>
              </a:rPr>
              <a:t>折</a:t>
            </a:r>
            <a:r>
              <a:rPr lang="ja-JP" sz="3200" dirty="0">
                <a:solidFill>
                  <a:srgbClr val="FF0000"/>
                </a:solidFill>
                <a:effectLst/>
                <a:ea typeface="UD Digi Kyokasho NK-B" panose="02020700000000000000" pitchFamily="18" charset="-128"/>
              </a:rPr>
              <a:t>り</a:t>
            </a:r>
            <a:r>
              <a:rPr lang="en-US" sz="3200" dirty="0">
                <a:solidFill>
                  <a:srgbClr val="FF0000"/>
                </a:solidFill>
                <a:effectLst/>
                <a:ea typeface="UD Digi Kyokasho NK-B" panose="02020700000000000000" pitchFamily="18" charset="-128"/>
              </a:rPr>
              <a:t>込</a:t>
            </a:r>
            <a:r>
              <a:rPr lang="ja-JP" sz="3200" dirty="0">
                <a:solidFill>
                  <a:srgbClr val="FF0000"/>
                </a:solidFill>
                <a:effectLst/>
                <a:ea typeface="UD Digi Kyokasho NK-B" panose="02020700000000000000" pitchFamily="18" charset="-128"/>
              </a:rPr>
              <a:t>む！</a:t>
            </a:r>
            <a:endParaRPr lang="ja-JP" sz="3600" dirty="0">
              <a:effectLst/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2400" dirty="0">
                <a:solidFill>
                  <a:srgbClr val="58ACB3"/>
                </a:solidFill>
                <a:effectLst/>
                <a:latin typeface="Calibri" panose="020F0502020204030204" pitchFamily="34" charset="0"/>
                <a:ea typeface="SimSun" panose="02010600030101010101" pitchFamily="2" charset="-122"/>
                <a:cs typeface="Cordia New" panose="020B0304020202020204" pitchFamily="34" charset="-34"/>
              </a:rPr>
              <a:t> </a:t>
            </a:r>
            <a:endParaRPr lang="ja-JP" sz="2400" dirty="0">
              <a:solidFill>
                <a:srgbClr val="58ACB3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7" name="右矢印 16">
            <a:extLst>
              <a:ext uri="{FF2B5EF4-FFF2-40B4-BE49-F238E27FC236}">
                <a16:creationId xmlns:a16="http://schemas.microsoft.com/office/drawing/2014/main" id="{D44DB38F-FE8E-480F-B4C5-60B2147192E1}"/>
              </a:ext>
            </a:extLst>
          </p:cNvPr>
          <p:cNvSpPr/>
          <p:nvPr/>
        </p:nvSpPr>
        <p:spPr>
          <a:xfrm>
            <a:off x="5686310" y="2721107"/>
            <a:ext cx="923039" cy="81873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pic>
        <p:nvPicPr>
          <p:cNvPr id="8" name="図 7" descr="ベッドの上にある枕&#10;&#10;自動的に生成された説明">
            <a:extLst>
              <a:ext uri="{FF2B5EF4-FFF2-40B4-BE49-F238E27FC236}">
                <a16:creationId xmlns:a16="http://schemas.microsoft.com/office/drawing/2014/main" id="{40F35BC1-D83C-4679-8CED-1E6F1E8981F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006" y="1808137"/>
            <a:ext cx="4437146" cy="2591033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1DA0EF52-E0B1-47B6-925E-8141E5ABB984}"/>
              </a:ext>
            </a:extLst>
          </p:cNvPr>
          <p:cNvCxnSpPr>
            <a:cxnSpLocks/>
          </p:cNvCxnSpPr>
          <p:nvPr/>
        </p:nvCxnSpPr>
        <p:spPr>
          <a:xfrm flipH="1">
            <a:off x="6722963" y="2727158"/>
            <a:ext cx="784742" cy="1684872"/>
          </a:xfrm>
          <a:prstGeom prst="line">
            <a:avLst/>
          </a:prstGeom>
          <a:ln w="1016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テキスト ボックス 33">
            <a:extLst>
              <a:ext uri="{FF2B5EF4-FFF2-40B4-BE49-F238E27FC236}">
                <a16:creationId xmlns:a16="http://schemas.microsoft.com/office/drawing/2014/main" id="{78256DFD-7A2D-47F7-A4AA-D1EC077E26D1}"/>
              </a:ext>
            </a:extLst>
          </p:cNvPr>
          <p:cNvSpPr txBox="1"/>
          <p:nvPr/>
        </p:nvSpPr>
        <p:spPr>
          <a:xfrm>
            <a:off x="7161914" y="2920090"/>
            <a:ext cx="898895" cy="140572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ea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ja-JP" sz="3200" dirty="0">
                <a:ln w="9525" cap="rnd" cmpd="sng" algn="ctr">
                  <a:solidFill>
                    <a:srgbClr val="000000"/>
                  </a:solidFill>
                  <a:prstDash val="solid"/>
                  <a:beve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UD Digi Kyokasho NK-B" panose="02020700000000000000" pitchFamily="18" charset="-128"/>
                <a:cs typeface="Cordia New" panose="020B0304020202020204" pitchFamily="34" charset="-34"/>
              </a:rPr>
              <a:t>あたま</a:t>
            </a:r>
            <a:endParaRPr lang="ja-JP" sz="2400" dirty="0">
              <a:solidFill>
                <a:srgbClr val="58ACB3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11" name="テキスト ボックス 34">
            <a:extLst>
              <a:ext uri="{FF2B5EF4-FFF2-40B4-BE49-F238E27FC236}">
                <a16:creationId xmlns:a16="http://schemas.microsoft.com/office/drawing/2014/main" id="{2DFF772E-A4B6-45D4-BE1B-C613D89A892A}"/>
              </a:ext>
            </a:extLst>
          </p:cNvPr>
          <p:cNvSpPr txBox="1"/>
          <p:nvPr/>
        </p:nvSpPr>
        <p:spPr>
          <a:xfrm>
            <a:off x="10071889" y="3092367"/>
            <a:ext cx="752136" cy="86939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ja-JP" sz="4400">
                <a:ln w="9525" cap="rnd" cmpd="sng" algn="ctr">
                  <a:solidFill>
                    <a:srgbClr val="000000"/>
                  </a:solidFill>
                  <a:prstDash val="solid"/>
                  <a:beve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UD Digi Kyokasho NK-B" panose="02020700000000000000" pitchFamily="18" charset="-128"/>
                <a:cs typeface="Cordia New" panose="020B0304020202020204" pitchFamily="34" charset="-34"/>
              </a:rPr>
              <a:t>足</a:t>
            </a:r>
            <a:endParaRPr lang="ja-JP" sz="3600">
              <a:solidFill>
                <a:srgbClr val="58ACB3"/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Cordia New" panose="020B0304020202020204" pitchFamily="34" charset="-34"/>
            </a:endParaRPr>
          </a:p>
        </p:txBody>
      </p:sp>
      <p:sp>
        <p:nvSpPr>
          <p:cNvPr id="15" name="テキスト ボックス 21">
            <a:extLst>
              <a:ext uri="{FF2B5EF4-FFF2-40B4-BE49-F238E27FC236}">
                <a16:creationId xmlns:a16="http://schemas.microsoft.com/office/drawing/2014/main" id="{690CEFF0-35BF-46E8-A9DB-F186D5DD8FFA}"/>
              </a:ext>
            </a:extLst>
          </p:cNvPr>
          <p:cNvSpPr txBox="1"/>
          <p:nvPr/>
        </p:nvSpPr>
        <p:spPr>
          <a:xfrm>
            <a:off x="6383175" y="4516665"/>
            <a:ext cx="5096807" cy="106426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sz="2800" dirty="0">
                <a:effectLst/>
                <a:ea typeface="UD Digi Kyokasho NK-B" panose="02020700000000000000" pitchFamily="18" charset="-128"/>
              </a:rPr>
              <a:t>②</a:t>
            </a:r>
            <a:r>
              <a:rPr lang="ja-JP" altLang="en-US" sz="3600" u="wavy" dirty="0">
                <a:effectLst/>
                <a:ea typeface="UD Digi Kyokasho NK-B" panose="02020700000000000000" pitchFamily="18" charset="-128"/>
              </a:rPr>
              <a:t>２</a:t>
            </a:r>
            <a:r>
              <a:rPr lang="en-US" sz="3600" u="wavy" dirty="0" err="1">
                <a:effectLst/>
                <a:ea typeface="UD Digi Kyokasho NK-B" panose="02020700000000000000" pitchFamily="18" charset="-128"/>
              </a:rPr>
              <a:t>枚目</a:t>
            </a:r>
            <a:r>
              <a:rPr lang="en-US" sz="2800" u="wavy" dirty="0">
                <a:effectLst/>
                <a:ea typeface="UD Digi Kyokasho NK-B" panose="02020700000000000000" pitchFamily="18" charset="-128"/>
              </a:rPr>
              <a:t>(</a:t>
            </a:r>
            <a:r>
              <a:rPr lang="ja-JP" altLang="en-US" sz="1050" u="none" strike="noStrike" dirty="0" err="1">
                <a:effectLst/>
                <a:ea typeface="UD Digi Kyokasho NK-B" panose="02020700000000000000" pitchFamily="18" charset="-128"/>
              </a:rPr>
              <a:t>まいめ</a:t>
            </a:r>
            <a:r>
              <a:rPr lang="en-US" sz="2800" u="wavy" dirty="0">
                <a:effectLst/>
                <a:ea typeface="UD Digi Kyokasho NK-B" panose="02020700000000000000" pitchFamily="18" charset="-128"/>
              </a:rPr>
              <a:t>)</a:t>
            </a:r>
            <a:r>
              <a:rPr lang="en-US" sz="2800" u="wavy" dirty="0" err="1">
                <a:effectLst/>
                <a:ea typeface="UD Digi Kyokasho NK-B" panose="02020700000000000000" pitchFamily="18" charset="-128"/>
              </a:rPr>
              <a:t>のシーツ</a:t>
            </a:r>
            <a:r>
              <a:rPr lang="ja-JP" sz="2800" u="wavy" dirty="0">
                <a:effectLst/>
                <a:ea typeface="UD Digi Kyokasho NK-B" panose="02020700000000000000" pitchFamily="18" charset="-128"/>
              </a:rPr>
              <a:t>をその上にしく</a:t>
            </a:r>
            <a:endParaRPr lang="ja-JP" sz="3600" dirty="0">
              <a:effectLst/>
            </a:endParaRPr>
          </a:p>
          <a:p>
            <a:r>
              <a:rPr lang="en-US" sz="900" dirty="0">
                <a:effectLst/>
                <a:latin typeface="UD Digi Kyokasho NK-B" panose="02020700000000000000" pitchFamily="18" charset="-128"/>
              </a:rPr>
              <a:t> </a:t>
            </a:r>
            <a:endParaRPr lang="ja-JP" sz="3200" dirty="0">
              <a:effectLst/>
            </a:endParaRPr>
          </a:p>
          <a:p>
            <a:r>
              <a:rPr lang="ja-JP" sz="2800" dirty="0">
                <a:solidFill>
                  <a:srgbClr val="FF0000"/>
                </a:solidFill>
                <a:effectLst/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☞</a:t>
            </a:r>
            <a:r>
              <a:rPr lang="en-US" sz="2800" dirty="0" err="1">
                <a:solidFill>
                  <a:srgbClr val="FF0000"/>
                </a:solidFill>
                <a:effectLst/>
                <a:latin typeface="UD Digi Kyokasho NK-B" panose="02020700000000000000" pitchFamily="18" charset="-128"/>
                <a:ea typeface="UD Digi Kyokasho NK-B" panose="02020700000000000000" pitchFamily="18" charset="-128"/>
                <a:cs typeface="Segoe UI Symbol" panose="020B0502040204020203" pitchFamily="34" charset="0"/>
              </a:rPr>
              <a:t>端を頭側にそろえる</a:t>
            </a:r>
            <a:r>
              <a:rPr lang="ja-JP" sz="2800" dirty="0">
                <a:solidFill>
                  <a:srgbClr val="FF0000"/>
                </a:solidFill>
                <a:effectLst/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！</a:t>
            </a:r>
            <a:endParaRPr lang="ja-JP" sz="3200" dirty="0">
              <a:effectLst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784D1137-9D55-478A-AD67-9B412EE6F315}"/>
              </a:ext>
            </a:extLst>
          </p:cNvPr>
          <p:cNvSpPr/>
          <p:nvPr/>
        </p:nvSpPr>
        <p:spPr>
          <a:xfrm>
            <a:off x="7979766" y="2914031"/>
            <a:ext cx="919888" cy="753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E91C42F-07E8-4892-809D-448D366B10B4}"/>
              </a:ext>
            </a:extLst>
          </p:cNvPr>
          <p:cNvCxnSpPr/>
          <p:nvPr/>
        </p:nvCxnSpPr>
        <p:spPr>
          <a:xfrm>
            <a:off x="8506185" y="3249633"/>
            <a:ext cx="1453718" cy="31588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9C5414FE-2C38-4F2E-B60E-B4775B508487}"/>
              </a:ext>
            </a:extLst>
          </p:cNvPr>
          <p:cNvCxnSpPr>
            <a:cxnSpLocks/>
          </p:cNvCxnSpPr>
          <p:nvPr/>
        </p:nvCxnSpPr>
        <p:spPr>
          <a:xfrm>
            <a:off x="9067400" y="3381920"/>
            <a:ext cx="126630" cy="36887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E949577-F934-40D8-9265-C5FB06D2EFDF}"/>
              </a:ext>
            </a:extLst>
          </p:cNvPr>
          <p:cNvCxnSpPr>
            <a:cxnSpLocks/>
          </p:cNvCxnSpPr>
          <p:nvPr/>
        </p:nvCxnSpPr>
        <p:spPr>
          <a:xfrm flipV="1">
            <a:off x="9047514" y="3235819"/>
            <a:ext cx="281414" cy="13324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8E9DA662-09D2-44B9-ABAE-8A57204A97C4}"/>
              </a:ext>
            </a:extLst>
          </p:cNvPr>
          <p:cNvCxnSpPr>
            <a:cxnSpLocks/>
          </p:cNvCxnSpPr>
          <p:nvPr/>
        </p:nvCxnSpPr>
        <p:spPr>
          <a:xfrm>
            <a:off x="9927351" y="3561210"/>
            <a:ext cx="273270" cy="506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D742571A-5216-4BD9-9B66-EBFE5EDFF0EA}"/>
              </a:ext>
            </a:extLst>
          </p:cNvPr>
          <p:cNvCxnSpPr>
            <a:cxnSpLocks/>
          </p:cNvCxnSpPr>
          <p:nvPr/>
        </p:nvCxnSpPr>
        <p:spPr>
          <a:xfrm flipV="1">
            <a:off x="9935041" y="3451057"/>
            <a:ext cx="295937" cy="9066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2210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5DCA253-A24A-4A76-8CC0-319A6EB4A2D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18"/>
          <a:stretch/>
        </p:blipFill>
        <p:spPr bwMode="auto">
          <a:xfrm>
            <a:off x="323234" y="1405193"/>
            <a:ext cx="5291504" cy="33564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99783DA2-45D8-4AA5-9C09-6D1A7F08AD2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70"/>
          <a:stretch/>
        </p:blipFill>
        <p:spPr bwMode="auto">
          <a:xfrm>
            <a:off x="6724649" y="1405193"/>
            <a:ext cx="5144117" cy="33564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テキスト ボックス 23">
            <a:extLst>
              <a:ext uri="{FF2B5EF4-FFF2-40B4-BE49-F238E27FC236}">
                <a16:creationId xmlns:a16="http://schemas.microsoft.com/office/drawing/2014/main" id="{D43D7209-97BD-434A-8675-5A38C7CF256E}"/>
              </a:ext>
            </a:extLst>
          </p:cNvPr>
          <p:cNvSpPr txBox="1"/>
          <p:nvPr/>
        </p:nvSpPr>
        <p:spPr>
          <a:xfrm>
            <a:off x="323234" y="5031277"/>
            <a:ext cx="5291504" cy="112164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sz="3600" dirty="0">
                <a:effectLst/>
                <a:ea typeface="UD Digi Kyokasho NK-B" panose="02020700000000000000" pitchFamily="18" charset="-128"/>
              </a:rPr>
              <a:t>③</a:t>
            </a:r>
            <a:r>
              <a:rPr lang="ja-JP" sz="3600" u="wavy" dirty="0">
                <a:effectLst/>
                <a:ea typeface="UD Digi Kyokasho NK-B" panose="02020700000000000000" pitchFamily="18" charset="-128"/>
              </a:rPr>
              <a:t>かけ</a:t>
            </a:r>
            <a:r>
              <a:rPr lang="en-US" sz="3600" u="wavy" dirty="0" err="1">
                <a:effectLst/>
                <a:ea typeface="UD Digi Kyokasho NK-B" panose="02020700000000000000" pitchFamily="18" charset="-128"/>
              </a:rPr>
              <a:t>布団</a:t>
            </a:r>
            <a:r>
              <a:rPr lang="ja-JP" sz="3600" u="wavy" dirty="0">
                <a:effectLst/>
                <a:ea typeface="UD Digi Kyokasho NK-B" panose="02020700000000000000" pitchFamily="18" charset="-128"/>
              </a:rPr>
              <a:t>と</a:t>
            </a:r>
            <a:r>
              <a:rPr lang="en-US" sz="3600" u="wavy" dirty="0" err="1">
                <a:effectLst/>
                <a:ea typeface="UD Digi Kyokasho NK-B" panose="02020700000000000000" pitchFamily="18" charset="-128"/>
              </a:rPr>
              <a:t>毛布</a:t>
            </a:r>
            <a:r>
              <a:rPr lang="ja-JP" sz="3600" u="wavy" dirty="0">
                <a:effectLst/>
                <a:ea typeface="UD Digi Kyokasho NK-B" panose="02020700000000000000" pitchFamily="18" charset="-128"/>
              </a:rPr>
              <a:t>をしく</a:t>
            </a:r>
            <a:endParaRPr lang="ja-JP" sz="4400" dirty="0">
              <a:effectLst/>
            </a:endParaRPr>
          </a:p>
        </p:txBody>
      </p:sp>
      <p:sp>
        <p:nvSpPr>
          <p:cNvPr id="7" name="テキスト ボックス 22">
            <a:extLst>
              <a:ext uri="{FF2B5EF4-FFF2-40B4-BE49-F238E27FC236}">
                <a16:creationId xmlns:a16="http://schemas.microsoft.com/office/drawing/2014/main" id="{56ABE29C-857E-41FC-BDA6-8480102659E4}"/>
              </a:ext>
            </a:extLst>
          </p:cNvPr>
          <p:cNvSpPr txBox="1"/>
          <p:nvPr/>
        </p:nvSpPr>
        <p:spPr>
          <a:xfrm>
            <a:off x="6711614" y="4764826"/>
            <a:ext cx="5157152" cy="179979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sz="3200" dirty="0">
                <a:effectLst/>
                <a:ea typeface="UD Digi Kyokasho NK-B" panose="02020700000000000000" pitchFamily="18" charset="-128"/>
              </a:rPr>
              <a:t>④</a:t>
            </a:r>
            <a:r>
              <a:rPr lang="ja-JP" sz="3200" u="wavy" dirty="0">
                <a:effectLst/>
                <a:ea typeface="UD Digi Kyokasho NK-B" panose="02020700000000000000" pitchFamily="18" charset="-128"/>
              </a:rPr>
              <a:t>２</a:t>
            </a:r>
            <a:r>
              <a:rPr lang="en-US" sz="3200" u="wavy" dirty="0" err="1">
                <a:effectLst/>
                <a:ea typeface="UD Digi Kyokasho NK-B" panose="02020700000000000000" pitchFamily="18" charset="-128"/>
              </a:rPr>
              <a:t>枚目のシーツ</a:t>
            </a:r>
            <a:r>
              <a:rPr lang="ja-JP" sz="3200" u="wavy" dirty="0">
                <a:effectLst/>
                <a:ea typeface="UD Digi Kyokasho NK-B" panose="02020700000000000000" pitchFamily="18" charset="-128"/>
              </a:rPr>
              <a:t>の</a:t>
            </a:r>
            <a:r>
              <a:rPr lang="en-US" sz="3200" u="wavy" dirty="0" err="1">
                <a:effectLst/>
                <a:ea typeface="UD Digi Kyokasho NK-B" panose="02020700000000000000" pitchFamily="18" charset="-128"/>
              </a:rPr>
              <a:t>頭側を</a:t>
            </a:r>
            <a:endParaRPr lang="ja-JP" sz="4000" dirty="0">
              <a:effectLst/>
            </a:endParaRPr>
          </a:p>
          <a:p>
            <a:r>
              <a:rPr lang="ja-JP" altLang="en-US" sz="3200" u="wavy" dirty="0">
                <a:ea typeface="UD Digi Kyokasho NK-B" panose="02020700000000000000" pitchFamily="18" charset="-128"/>
              </a:rPr>
              <a:t>　　</a:t>
            </a:r>
            <a:r>
              <a:rPr lang="ja-JP" sz="3200" u="wavy" dirty="0">
                <a:effectLst/>
                <a:ea typeface="UD Digi Kyokasho NK-B" panose="02020700000000000000" pitchFamily="18" charset="-128"/>
              </a:rPr>
              <a:t>かけ</a:t>
            </a:r>
            <a:r>
              <a:rPr lang="en-US" sz="3200" u="wavy" dirty="0" err="1">
                <a:effectLst/>
                <a:ea typeface="UD Digi Kyokasho NK-B" panose="02020700000000000000" pitchFamily="18" charset="-128"/>
              </a:rPr>
              <a:t>布団</a:t>
            </a:r>
            <a:r>
              <a:rPr lang="ja-JP" sz="3200" u="wavy" dirty="0">
                <a:effectLst/>
                <a:ea typeface="UD Digi Kyokasho NK-B" panose="02020700000000000000" pitchFamily="18" charset="-128"/>
              </a:rPr>
              <a:t>の上に折り返す</a:t>
            </a:r>
            <a:endParaRPr lang="ja-JP" sz="4000" dirty="0">
              <a:effectLst/>
            </a:endParaRPr>
          </a:p>
          <a:p>
            <a:r>
              <a:rPr lang="ja-JP" sz="3200" dirty="0">
                <a:effectLst/>
                <a:ea typeface="UD Digi Kyokasho NK-B" panose="02020700000000000000" pitchFamily="18" charset="-128"/>
              </a:rPr>
              <a:t>⑤</a:t>
            </a:r>
            <a:r>
              <a:rPr lang="en-US" sz="3200" dirty="0" err="1">
                <a:effectLst/>
                <a:ea typeface="UD Digi Kyokasho NK-B" panose="02020700000000000000" pitchFamily="18" charset="-128"/>
              </a:rPr>
              <a:t>枕を置く</a:t>
            </a:r>
            <a:endParaRPr lang="ja-JP" sz="4000" dirty="0">
              <a:effectLst/>
            </a:endParaRPr>
          </a:p>
        </p:txBody>
      </p:sp>
      <p:sp>
        <p:nvSpPr>
          <p:cNvPr id="8" name="右矢印 16">
            <a:extLst>
              <a:ext uri="{FF2B5EF4-FFF2-40B4-BE49-F238E27FC236}">
                <a16:creationId xmlns:a16="http://schemas.microsoft.com/office/drawing/2014/main" id="{409921E0-44C9-457B-BCA4-DD5B1523141C}"/>
              </a:ext>
            </a:extLst>
          </p:cNvPr>
          <p:cNvSpPr/>
          <p:nvPr/>
        </p:nvSpPr>
        <p:spPr>
          <a:xfrm>
            <a:off x="5673273" y="3083414"/>
            <a:ext cx="1051376" cy="81873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0A775528-9872-4B1A-90FB-E0444C06F042}"/>
              </a:ext>
            </a:extLst>
          </p:cNvPr>
          <p:cNvSpPr txBox="1">
            <a:spLocks/>
          </p:cNvSpPr>
          <p:nvPr/>
        </p:nvSpPr>
        <p:spPr>
          <a:xfrm>
            <a:off x="3184954" y="427151"/>
            <a:ext cx="5231520" cy="8432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5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布団のしきかた</a:t>
            </a:r>
            <a:endParaRPr lang="en-US" altLang="ja-JP" sz="54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0312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EB89-BD7E-E705-2313-8F8D945E1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70B1A84C-7668-0AF7-2AC6-952EA70EF3B8}"/>
              </a:ext>
            </a:extLst>
          </p:cNvPr>
          <p:cNvSpPr txBox="1">
            <a:spLocks/>
          </p:cNvSpPr>
          <p:nvPr/>
        </p:nvSpPr>
        <p:spPr>
          <a:xfrm>
            <a:off x="333579" y="172995"/>
            <a:ext cx="8357937" cy="7746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かけ布団　たたみ方（２回）</a:t>
            </a:r>
            <a:endParaRPr lang="en-US" altLang="ja-JP" sz="48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CA4102-53AB-6A50-F5D2-DD9E9BA00233}"/>
              </a:ext>
            </a:extLst>
          </p:cNvPr>
          <p:cNvGrpSpPr/>
          <p:nvPr/>
        </p:nvGrpSpPr>
        <p:grpSpPr>
          <a:xfrm>
            <a:off x="999752" y="1118916"/>
            <a:ext cx="1666372" cy="1940684"/>
            <a:chOff x="866273" y="1564610"/>
            <a:chExt cx="2598822" cy="3649078"/>
          </a:xfrm>
        </p:grpSpPr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8033FDE9-DA9C-68BC-3DFC-B001ADFA6F38}"/>
                </a:ext>
              </a:extLst>
            </p:cNvPr>
            <p:cNvSpPr/>
            <p:nvPr/>
          </p:nvSpPr>
          <p:spPr>
            <a:xfrm>
              <a:off x="866273" y="1564610"/>
              <a:ext cx="2598822" cy="364907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8EF84089-D475-912F-8B59-A71B2A13B5F9}"/>
                </a:ext>
              </a:extLst>
            </p:cNvPr>
            <p:cNvCxnSpPr>
              <a:cxnSpLocks/>
            </p:cNvCxnSpPr>
            <p:nvPr/>
          </p:nvCxnSpPr>
          <p:spPr>
            <a:xfrm>
              <a:off x="898357" y="3389149"/>
              <a:ext cx="2486527" cy="0"/>
            </a:xfrm>
            <a:prstGeom prst="line">
              <a:avLst/>
            </a:prstGeom>
            <a:ln w="76200">
              <a:prstDash val="sys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0" name="左カーブ矢印 18">
            <a:extLst>
              <a:ext uri="{FF2B5EF4-FFF2-40B4-BE49-F238E27FC236}">
                <a16:creationId xmlns:a16="http://schemas.microsoft.com/office/drawing/2014/main" id="{602158AB-EA57-A8F6-8FD8-6221B570475F}"/>
              </a:ext>
            </a:extLst>
          </p:cNvPr>
          <p:cNvSpPr/>
          <p:nvPr/>
        </p:nvSpPr>
        <p:spPr>
          <a:xfrm rot="10800000" flipH="1">
            <a:off x="2946895" y="1175963"/>
            <a:ext cx="618875" cy="1679488"/>
          </a:xfrm>
          <a:prstGeom prst="curvedLeftArrow">
            <a:avLst/>
          </a:prstGeom>
          <a:solidFill>
            <a:srgbClr val="FF7E7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1" name="テキスト ボックス 21">
            <a:extLst>
              <a:ext uri="{FF2B5EF4-FFF2-40B4-BE49-F238E27FC236}">
                <a16:creationId xmlns:a16="http://schemas.microsoft.com/office/drawing/2014/main" id="{CCE8282D-D6D1-9394-F702-F4261B475B6B}"/>
              </a:ext>
            </a:extLst>
          </p:cNvPr>
          <p:cNvSpPr txBox="1"/>
          <p:nvPr/>
        </p:nvSpPr>
        <p:spPr>
          <a:xfrm>
            <a:off x="815841" y="5374965"/>
            <a:ext cx="2778168" cy="91552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ja-JP" sz="4000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sp>
        <p:nvSpPr>
          <p:cNvPr id="12" name="右矢印 17">
            <a:extLst>
              <a:ext uri="{FF2B5EF4-FFF2-40B4-BE49-F238E27FC236}">
                <a16:creationId xmlns:a16="http://schemas.microsoft.com/office/drawing/2014/main" id="{6B6FBB6D-8679-A38E-34A5-F9F10B114D8F}"/>
              </a:ext>
            </a:extLst>
          </p:cNvPr>
          <p:cNvSpPr/>
          <p:nvPr/>
        </p:nvSpPr>
        <p:spPr>
          <a:xfrm>
            <a:off x="3829288" y="1815972"/>
            <a:ext cx="609529" cy="64864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8F29A6F0-9DC0-2FFA-76F1-15BC0EADBA93}"/>
              </a:ext>
            </a:extLst>
          </p:cNvPr>
          <p:cNvGrpSpPr/>
          <p:nvPr/>
        </p:nvGrpSpPr>
        <p:grpSpPr>
          <a:xfrm>
            <a:off x="4760764" y="1433356"/>
            <a:ext cx="1837077" cy="1261557"/>
            <a:chOff x="4746308" y="1680819"/>
            <a:chExt cx="2580775" cy="1824539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AF6BDA29-3EA9-2EA9-856E-D287C70B01E6}"/>
                </a:ext>
              </a:extLst>
            </p:cNvPr>
            <p:cNvSpPr/>
            <p:nvPr/>
          </p:nvSpPr>
          <p:spPr>
            <a:xfrm>
              <a:off x="4746308" y="1680819"/>
              <a:ext cx="2580775" cy="1824539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D447202D-0F65-9C64-1ABC-67F1A1809EF9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V="1">
              <a:off x="6036696" y="1680820"/>
              <a:ext cx="0" cy="1824538"/>
            </a:xfrm>
            <a:prstGeom prst="line">
              <a:avLst/>
            </a:prstGeom>
            <a:ln w="76200">
              <a:prstDash val="sysDot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6" name="左カーブ矢印 55">
            <a:extLst>
              <a:ext uri="{FF2B5EF4-FFF2-40B4-BE49-F238E27FC236}">
                <a16:creationId xmlns:a16="http://schemas.microsoft.com/office/drawing/2014/main" id="{D2786AE1-F230-B0AE-AA4E-16BFBD0059BF}"/>
              </a:ext>
            </a:extLst>
          </p:cNvPr>
          <p:cNvSpPr/>
          <p:nvPr/>
        </p:nvSpPr>
        <p:spPr>
          <a:xfrm rot="16200000" flipH="1">
            <a:off x="5330523" y="1832446"/>
            <a:ext cx="648644" cy="1655191"/>
          </a:xfrm>
          <a:prstGeom prst="curvedLeftArrow">
            <a:avLst/>
          </a:prstGeom>
          <a:solidFill>
            <a:srgbClr val="FF7E7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/>
          </a:p>
        </p:txBody>
      </p:sp>
      <p:sp>
        <p:nvSpPr>
          <p:cNvPr id="17" name="テキスト ボックス 78">
            <a:extLst>
              <a:ext uri="{FF2B5EF4-FFF2-40B4-BE49-F238E27FC236}">
                <a16:creationId xmlns:a16="http://schemas.microsoft.com/office/drawing/2014/main" id="{ABC1315E-EFDE-4F4F-FAF8-0D3FF9ECAE22}"/>
              </a:ext>
            </a:extLst>
          </p:cNvPr>
          <p:cNvSpPr txBox="1"/>
          <p:nvPr/>
        </p:nvSpPr>
        <p:spPr>
          <a:xfrm>
            <a:off x="1644844" y="3164688"/>
            <a:ext cx="5070764" cy="79030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4000" dirty="0">
                <a:solidFill>
                  <a:srgbClr val="FFFF00"/>
                </a:solidFill>
                <a:effectLst/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【</a:t>
            </a:r>
            <a:r>
              <a:rPr lang="ja-JP" altLang="en-US" sz="4000" dirty="0">
                <a:solidFill>
                  <a:srgbClr val="FFFF00"/>
                </a:solidFill>
                <a:effectLst/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長い方を</a:t>
            </a:r>
            <a:r>
              <a:rPr lang="ja-JP" altLang="en-US" sz="4000" dirty="0">
                <a:solidFill>
                  <a:srgbClr val="FFFF00"/>
                </a:solidFill>
                <a:latin typeface="Segoe UI Symbol" panose="020B0502040204020203" pitchFamily="34" charset="0"/>
                <a:ea typeface="UD Digi Kyokasho NK-B" panose="02020700000000000000" pitchFamily="18" charset="-128"/>
              </a:rPr>
              <a:t>たたむ</a:t>
            </a:r>
            <a:r>
              <a:rPr lang="en-US" altLang="ja-JP" sz="4000" dirty="0">
                <a:solidFill>
                  <a:srgbClr val="FFFF00"/>
                </a:solidFill>
                <a:latin typeface="Segoe UI Symbol" panose="020B0502040204020203" pitchFamily="34" charset="0"/>
                <a:ea typeface="UD Digi Kyokasho NK-B" panose="02020700000000000000" pitchFamily="18" charset="-128"/>
              </a:rPr>
              <a:t>】</a:t>
            </a:r>
            <a:endParaRPr lang="ja-JP" sz="4800" dirty="0">
              <a:solidFill>
                <a:srgbClr val="FFFF00"/>
              </a:solidFill>
              <a:effectLst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F442BEA-6B1F-4773-10DE-9F9A0451156D}"/>
              </a:ext>
            </a:extLst>
          </p:cNvPr>
          <p:cNvGrpSpPr/>
          <p:nvPr/>
        </p:nvGrpSpPr>
        <p:grpSpPr>
          <a:xfrm>
            <a:off x="8102827" y="688751"/>
            <a:ext cx="5704550" cy="2695171"/>
            <a:chOff x="8354560" y="2550597"/>
            <a:chExt cx="5704550" cy="2695171"/>
          </a:xfrm>
        </p:grpSpPr>
        <p:pic>
          <p:nvPicPr>
            <p:cNvPr id="18" name="図 17" descr="ベッドの上に置かれている&#10;&#10;中程度の精度で自動的に生成された説明">
              <a:extLst>
                <a:ext uri="{FF2B5EF4-FFF2-40B4-BE49-F238E27FC236}">
                  <a16:creationId xmlns:a16="http://schemas.microsoft.com/office/drawing/2014/main" id="{1535677B-5141-9387-9798-FB653FBC45F9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4560" y="2550597"/>
              <a:ext cx="3709102" cy="2695171"/>
            </a:xfrm>
            <a:prstGeom prst="rect">
              <a:avLst/>
            </a:prstGeom>
          </p:spPr>
        </p:pic>
        <p:sp>
          <p:nvSpPr>
            <p:cNvPr id="19" name="アーチ 18">
              <a:extLst>
                <a:ext uri="{FF2B5EF4-FFF2-40B4-BE49-F238E27FC236}">
                  <a16:creationId xmlns:a16="http://schemas.microsoft.com/office/drawing/2014/main" id="{135D00B0-606B-6CA2-1761-70ED3659E099}"/>
                </a:ext>
              </a:extLst>
            </p:cNvPr>
            <p:cNvSpPr/>
            <p:nvPr/>
          </p:nvSpPr>
          <p:spPr>
            <a:xfrm rot="16200000">
              <a:off x="10995582" y="1361295"/>
              <a:ext cx="685417" cy="5441638"/>
            </a:xfrm>
            <a:prstGeom prst="blockArc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</p:grpSp>
      <p:sp>
        <p:nvSpPr>
          <p:cNvPr id="21" name="テキスト ボックス 78">
            <a:extLst>
              <a:ext uri="{FF2B5EF4-FFF2-40B4-BE49-F238E27FC236}">
                <a16:creationId xmlns:a16="http://schemas.microsoft.com/office/drawing/2014/main" id="{919E6FFC-9D41-1499-6104-E85763F95D43}"/>
              </a:ext>
            </a:extLst>
          </p:cNvPr>
          <p:cNvSpPr txBox="1"/>
          <p:nvPr/>
        </p:nvSpPr>
        <p:spPr>
          <a:xfrm>
            <a:off x="8041558" y="2798492"/>
            <a:ext cx="3601198" cy="648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4000" dirty="0">
                <a:solidFill>
                  <a:schemeClr val="tx1">
                    <a:lumMod val="95000"/>
                  </a:schemeClr>
                </a:solidFill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C</a:t>
            </a:r>
            <a:r>
              <a:rPr lang="ja-JP" altLang="en-US" sz="4000" dirty="0">
                <a:solidFill>
                  <a:schemeClr val="tx1">
                    <a:lumMod val="95000"/>
                  </a:schemeClr>
                </a:solidFill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の形に</a:t>
            </a:r>
            <a:r>
              <a:rPr lang="ja-JP" altLang="en-US" sz="4000" dirty="0">
                <a:solidFill>
                  <a:schemeClr val="tx1">
                    <a:lumMod val="95000"/>
                  </a:schemeClr>
                </a:solidFill>
                <a:latin typeface="Segoe UI Symbol" panose="020B0502040204020203" pitchFamily="34" charset="0"/>
                <a:ea typeface="UD Digi Kyokasho NK-B" panose="02020700000000000000" pitchFamily="18" charset="-128"/>
              </a:rPr>
              <a:t>たたむ</a:t>
            </a:r>
            <a:endParaRPr lang="ja-JP" sz="4800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sp>
        <p:nvSpPr>
          <p:cNvPr id="6" name="右矢印 17">
            <a:extLst>
              <a:ext uri="{FF2B5EF4-FFF2-40B4-BE49-F238E27FC236}">
                <a16:creationId xmlns:a16="http://schemas.microsoft.com/office/drawing/2014/main" id="{20066C87-3388-7DA8-1814-F4908CB954BA}"/>
              </a:ext>
            </a:extLst>
          </p:cNvPr>
          <p:cNvSpPr/>
          <p:nvPr/>
        </p:nvSpPr>
        <p:spPr>
          <a:xfrm>
            <a:off x="7127140" y="1775195"/>
            <a:ext cx="609529" cy="64864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dirty="0"/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BCBE3FB3-226F-D65A-D907-E58EAF536A8C}"/>
              </a:ext>
            </a:extLst>
          </p:cNvPr>
          <p:cNvGrpSpPr/>
          <p:nvPr/>
        </p:nvGrpSpPr>
        <p:grpSpPr>
          <a:xfrm>
            <a:off x="1058627" y="5111495"/>
            <a:ext cx="7632889" cy="1379505"/>
            <a:chOff x="0" y="0"/>
            <a:chExt cx="6229350" cy="942975"/>
          </a:xfrm>
        </p:grpSpPr>
        <p:pic>
          <p:nvPicPr>
            <p:cNvPr id="9" name="Picture 15">
              <a:extLst>
                <a:ext uri="{FF2B5EF4-FFF2-40B4-BE49-F238E27FC236}">
                  <a16:creationId xmlns:a16="http://schemas.microsoft.com/office/drawing/2014/main" id="{08AA6F22-B0D4-FA9B-315E-D663CA6AC1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57300" cy="942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E4EF8525-676E-627E-5AE7-EB4FFDB3A8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6900" y="28575"/>
              <a:ext cx="1190625" cy="895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C4E28CED-6795-18DD-0711-03EA34060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96" t="2382" r="11180" b="13918"/>
            <a:stretch>
              <a:fillRect/>
            </a:stretch>
          </p:blipFill>
          <p:spPr bwMode="auto">
            <a:xfrm>
              <a:off x="3457575" y="19050"/>
              <a:ext cx="11811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35C6A57D-4908-1379-3163-FA269579E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43" t="9007" r="11182" b="14804"/>
            <a:stretch>
              <a:fillRect/>
            </a:stretch>
          </p:blipFill>
          <p:spPr bwMode="auto">
            <a:xfrm>
              <a:off x="5029200" y="19050"/>
              <a:ext cx="1200150" cy="904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Line 48">
              <a:extLst>
                <a:ext uri="{FF2B5EF4-FFF2-40B4-BE49-F238E27FC236}">
                  <a16:creationId xmlns:a16="http://schemas.microsoft.com/office/drawing/2014/main" id="{0B750099-7251-578D-8E4B-B60CC1EC50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6700" y="409575"/>
              <a:ext cx="990600" cy="0"/>
            </a:xfrm>
            <a:prstGeom prst="line">
              <a:avLst/>
            </a:prstGeom>
            <a:noFill/>
            <a:ln w="25400">
              <a:solidFill>
                <a:srgbClr xmlns:mc="http://schemas.openxmlformats.org/markup-compatibility/2006" xmlns:a14="http://schemas.microsoft.com/office/drawing/2010/main" val="FF0000" mc:Ignorable="a14" a14:legacySpreadsheetColorIndex="1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6" name="Line 49">
              <a:extLst>
                <a:ext uri="{FF2B5EF4-FFF2-40B4-BE49-F238E27FC236}">
                  <a16:creationId xmlns:a16="http://schemas.microsoft.com/office/drawing/2014/main" id="{E9E0481B-3A10-E46B-6847-FAC3D4F8DC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47925" y="190500"/>
              <a:ext cx="0" cy="485775"/>
            </a:xfrm>
            <a:prstGeom prst="line">
              <a:avLst/>
            </a:prstGeom>
            <a:noFill/>
            <a:ln w="25400">
              <a:solidFill>
                <a:srgbClr xmlns:mc="http://schemas.openxmlformats.org/markup-compatibility/2006" xmlns:a14="http://schemas.microsoft.com/office/drawing/2010/main" val="FF0000" mc:Ignorable="a14" a14:legacySpreadsheetColorIndex="1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7" name="Line 50">
              <a:extLst>
                <a:ext uri="{FF2B5EF4-FFF2-40B4-BE49-F238E27FC236}">
                  <a16:creationId xmlns:a16="http://schemas.microsoft.com/office/drawing/2014/main" id="{8E96DD94-EBA8-B79B-B34B-AB62384E20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3800" y="466725"/>
              <a:ext cx="666750" cy="0"/>
            </a:xfrm>
            <a:prstGeom prst="line">
              <a:avLst/>
            </a:prstGeom>
            <a:noFill/>
            <a:ln w="25400">
              <a:solidFill>
                <a:srgbClr xmlns:mc="http://schemas.openxmlformats.org/markup-compatibility/2006" xmlns:a14="http://schemas.microsoft.com/office/drawing/2010/main" val="FF0000" mc:Ignorable="a14" a14:legacySpreadsheetColorIndex="1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8" name="AutoShape 55">
              <a:extLst>
                <a:ext uri="{FF2B5EF4-FFF2-40B4-BE49-F238E27FC236}">
                  <a16:creationId xmlns:a16="http://schemas.microsoft.com/office/drawing/2014/main" id="{806C87EE-B8C7-15A4-6208-22DFC04F36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3052763" y="309562"/>
              <a:ext cx="400050" cy="352425"/>
            </a:xfrm>
            <a:prstGeom prst="downArrow">
              <a:avLst>
                <a:gd name="adj1" fmla="val 38093"/>
                <a:gd name="adj2" fmla="val 44898"/>
              </a:avLst>
            </a:prstGeom>
            <a:solidFill>
              <a:srgbClr xmlns:mc="http://schemas.openxmlformats.org/markup-compatibility/2006" xmlns:a14="http://schemas.microsoft.com/office/drawing/2010/main" val="FF0000" mc:Ignorable="a14" a14:legacySpreadsheetColorIndex="10"/>
            </a:solidFill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29" name="AutoShape 56">
              <a:extLst>
                <a:ext uri="{FF2B5EF4-FFF2-40B4-BE49-F238E27FC236}">
                  <a16:creationId xmlns:a16="http://schemas.microsoft.com/office/drawing/2014/main" id="{85A94830-E1E0-78F2-C579-BB7BA200C6E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462088" y="300037"/>
              <a:ext cx="400050" cy="352425"/>
            </a:xfrm>
            <a:prstGeom prst="downArrow">
              <a:avLst>
                <a:gd name="adj1" fmla="val 38093"/>
                <a:gd name="adj2" fmla="val 44898"/>
              </a:avLst>
            </a:prstGeom>
            <a:solidFill>
              <a:srgbClr xmlns:mc="http://schemas.openxmlformats.org/markup-compatibility/2006" xmlns:a14="http://schemas.microsoft.com/office/drawing/2010/main" val="FF0000" mc:Ignorable="a14" a14:legacySpreadsheetColorIndex="10"/>
            </a:solidFill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30" name="AutoShape 57">
              <a:extLst>
                <a:ext uri="{FF2B5EF4-FFF2-40B4-BE49-F238E27FC236}">
                  <a16:creationId xmlns:a16="http://schemas.microsoft.com/office/drawing/2014/main" id="{DF4D8561-DC9F-A58C-53FC-8B1479571F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4643438" y="328612"/>
              <a:ext cx="400050" cy="352425"/>
            </a:xfrm>
            <a:prstGeom prst="downArrow">
              <a:avLst>
                <a:gd name="adj1" fmla="val 38093"/>
                <a:gd name="adj2" fmla="val 44898"/>
              </a:avLst>
            </a:prstGeom>
            <a:solidFill>
              <a:srgbClr xmlns:mc="http://schemas.openxmlformats.org/markup-compatibility/2006" xmlns:a14="http://schemas.microsoft.com/office/drawing/2010/main" val="FF0000" mc:Ignorable="a14" a14:legacySpreadsheetColorIndex="10"/>
            </a:solidFill>
            <a:ln w="9525">
              <a:solidFill>
                <a:srgbClr xmlns:mc="http://schemas.openxmlformats.org/markup-compatibility/2006" xmlns:a14="http://schemas.microsoft.com/office/drawing/2010/main" val="000000" mc:Ignorable="a14" a14:legacySpreadsheetColorIndex="64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31" name="テキスト ボックス 78">
            <a:extLst>
              <a:ext uri="{FF2B5EF4-FFF2-40B4-BE49-F238E27FC236}">
                <a16:creationId xmlns:a16="http://schemas.microsoft.com/office/drawing/2014/main" id="{8EAB5BD9-E4DA-EE9C-335B-9EB9E74B416D}"/>
              </a:ext>
            </a:extLst>
          </p:cNvPr>
          <p:cNvSpPr txBox="1"/>
          <p:nvPr/>
        </p:nvSpPr>
        <p:spPr>
          <a:xfrm>
            <a:off x="978400" y="4306030"/>
            <a:ext cx="5070764" cy="668838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4000" dirty="0">
                <a:solidFill>
                  <a:schemeClr val="tx1">
                    <a:lumMod val="95000"/>
                  </a:schemeClr>
                </a:solidFill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毛布　（３回）</a:t>
            </a:r>
            <a:endParaRPr lang="en-US" altLang="ja-JP" sz="4000" dirty="0">
              <a:solidFill>
                <a:schemeClr val="tx1">
                  <a:lumMod val="95000"/>
                </a:schemeClr>
              </a:solidFill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lang="en-US" altLang="ja-JP" sz="4800" dirty="0">
              <a:solidFill>
                <a:schemeClr val="tx1">
                  <a:lumMod val="95000"/>
                </a:schemeClr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lang="en-US" altLang="ja-JP" sz="4800" dirty="0">
              <a:solidFill>
                <a:schemeClr val="tx1">
                  <a:lumMod val="95000"/>
                </a:schemeClr>
              </a:solidFill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endParaRPr lang="ja-JP" sz="4800" dirty="0">
              <a:solidFill>
                <a:schemeClr val="tx1">
                  <a:lumMod val="95000"/>
                </a:schemeClr>
              </a:solidFill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43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2073"/>
    </mc:Choice>
    <mc:Fallback xmlns="">
      <p:transition advTm="12073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78">
            <a:extLst>
              <a:ext uri="{FF2B5EF4-FFF2-40B4-BE49-F238E27FC236}">
                <a16:creationId xmlns:a16="http://schemas.microsoft.com/office/drawing/2014/main" id="{31F61CDD-CDDD-F3D4-8676-3B403938458E}"/>
              </a:ext>
            </a:extLst>
          </p:cNvPr>
          <p:cNvSpPr txBox="1"/>
          <p:nvPr/>
        </p:nvSpPr>
        <p:spPr>
          <a:xfrm>
            <a:off x="3560618" y="295743"/>
            <a:ext cx="5070764" cy="79030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ja-JP" altLang="en-US" sz="4800" dirty="0">
                <a:solidFill>
                  <a:schemeClr val="tx1">
                    <a:lumMod val="95000"/>
                  </a:schemeClr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マット　パッド</a:t>
            </a:r>
            <a:endParaRPr lang="ja-JP" sz="4800" dirty="0">
              <a:solidFill>
                <a:schemeClr val="tx1">
                  <a:lumMod val="95000"/>
                </a:schemeClr>
              </a:solidFill>
              <a:effectLst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8" name="Picture 23" descr="P3250219">
            <a:extLst>
              <a:ext uri="{FF2B5EF4-FFF2-40B4-BE49-F238E27FC236}">
                <a16:creationId xmlns:a16="http://schemas.microsoft.com/office/drawing/2014/main" id="{BC5C5FBE-3160-8CC1-0A4F-1ACA3DA99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>
            <a:fillRect/>
          </a:stretch>
        </p:blipFill>
        <p:spPr bwMode="auto">
          <a:xfrm>
            <a:off x="1038749" y="1558709"/>
            <a:ext cx="4203207" cy="323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CDF421C7-108D-09F5-AE11-6062FFD7A99B}"/>
              </a:ext>
            </a:extLst>
          </p:cNvPr>
          <p:cNvGrpSpPr/>
          <p:nvPr/>
        </p:nvGrpSpPr>
        <p:grpSpPr>
          <a:xfrm>
            <a:off x="1542082" y="3475160"/>
            <a:ext cx="3060080" cy="579790"/>
            <a:chOff x="1032095" y="5712737"/>
            <a:chExt cx="1665837" cy="304800"/>
          </a:xfrm>
        </p:grpSpPr>
        <p:cxnSp>
          <p:nvCxnSpPr>
            <p:cNvPr id="32" name="直線コネクタ 31">
              <a:extLst>
                <a:ext uri="{FF2B5EF4-FFF2-40B4-BE49-F238E27FC236}">
                  <a16:creationId xmlns:a16="http://schemas.microsoft.com/office/drawing/2014/main" id="{DEFABE85-3005-40B7-F5B7-8463A84DA13B}"/>
                </a:ext>
              </a:extLst>
            </p:cNvPr>
            <p:cNvCxnSpPr/>
            <p:nvPr/>
          </p:nvCxnSpPr>
          <p:spPr>
            <a:xfrm>
              <a:off x="1032095" y="5712737"/>
              <a:ext cx="1520982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>
              <a:extLst>
                <a:ext uri="{FF2B5EF4-FFF2-40B4-BE49-F238E27FC236}">
                  <a16:creationId xmlns:a16="http://schemas.microsoft.com/office/drawing/2014/main" id="{6C2031B9-2CF9-C13A-BC46-11718FA732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950" y="5712737"/>
              <a:ext cx="1376127" cy="304800"/>
            </a:xfrm>
            <a:prstGeom prst="line">
              <a:avLst/>
            </a:prstGeom>
            <a:ln w="762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直線コネクタ 33">
              <a:extLst>
                <a:ext uri="{FF2B5EF4-FFF2-40B4-BE49-F238E27FC236}">
                  <a16:creationId xmlns:a16="http://schemas.microsoft.com/office/drawing/2014/main" id="{21847DF9-8595-34C3-B744-E708C2E6304E}"/>
                </a:ext>
              </a:extLst>
            </p:cNvPr>
            <p:cNvCxnSpPr/>
            <p:nvPr/>
          </p:nvCxnSpPr>
          <p:spPr>
            <a:xfrm>
              <a:off x="1176950" y="6005466"/>
              <a:ext cx="1520982" cy="0"/>
            </a:xfrm>
            <a:prstGeom prst="line">
              <a:avLst/>
            </a:prstGeom>
            <a:ln w="762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0A43F88D-0E86-9658-C59C-C8C2F0035A35}"/>
              </a:ext>
            </a:extLst>
          </p:cNvPr>
          <p:cNvGrpSpPr/>
          <p:nvPr/>
        </p:nvGrpSpPr>
        <p:grpSpPr>
          <a:xfrm>
            <a:off x="6096000" y="1558709"/>
            <a:ext cx="4083113" cy="3239628"/>
            <a:chOff x="3539365" y="4739946"/>
            <a:chExt cx="1977726" cy="1633694"/>
          </a:xfrm>
        </p:grpSpPr>
        <p:pic>
          <p:nvPicPr>
            <p:cNvPr id="37" name="Picture 34" descr="3">
              <a:extLst>
                <a:ext uri="{FF2B5EF4-FFF2-40B4-BE49-F238E27FC236}">
                  <a16:creationId xmlns:a16="http://schemas.microsoft.com/office/drawing/2014/main" id="{DA69C7BE-75F1-1ACE-9E22-C27A75A1AE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lum brigh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365" y="4739946"/>
              <a:ext cx="1977726" cy="1633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B4C4D4F5-00CC-4572-4877-2058C62595AD}"/>
                </a:ext>
              </a:extLst>
            </p:cNvPr>
            <p:cNvGrpSpPr/>
            <p:nvPr/>
          </p:nvGrpSpPr>
          <p:grpSpPr>
            <a:xfrm>
              <a:off x="3695309" y="5690103"/>
              <a:ext cx="1665837" cy="212756"/>
              <a:chOff x="1032095" y="5712737"/>
              <a:chExt cx="1665837" cy="304800"/>
            </a:xfrm>
          </p:grpSpPr>
          <p:cxnSp>
            <p:nvCxnSpPr>
              <p:cNvPr id="42" name="直線コネクタ 41">
                <a:extLst>
                  <a:ext uri="{FF2B5EF4-FFF2-40B4-BE49-F238E27FC236}">
                    <a16:creationId xmlns:a16="http://schemas.microsoft.com/office/drawing/2014/main" id="{56F8DD53-3BF6-3AA0-24F8-E539665AA57E}"/>
                  </a:ext>
                </a:extLst>
              </p:cNvPr>
              <p:cNvCxnSpPr/>
              <p:nvPr/>
            </p:nvCxnSpPr>
            <p:spPr>
              <a:xfrm>
                <a:off x="1032095" y="5712737"/>
                <a:ext cx="1520982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コネクタ 42">
                <a:extLst>
                  <a:ext uri="{FF2B5EF4-FFF2-40B4-BE49-F238E27FC236}">
                    <a16:creationId xmlns:a16="http://schemas.microsoft.com/office/drawing/2014/main" id="{ADA9948E-1305-60A5-4B8F-6D9B93A71B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76950" y="5712737"/>
                <a:ext cx="1376127" cy="304800"/>
              </a:xfrm>
              <a:prstGeom prst="line">
                <a:avLst/>
              </a:prstGeom>
              <a:ln w="76200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52D987D0-D5C1-ABFE-AA04-7A71CEF632E8}"/>
                  </a:ext>
                </a:extLst>
              </p:cNvPr>
              <p:cNvCxnSpPr/>
              <p:nvPr/>
            </p:nvCxnSpPr>
            <p:spPr>
              <a:xfrm>
                <a:off x="1176950" y="6005466"/>
                <a:ext cx="1520982" cy="0"/>
              </a:xfrm>
              <a:prstGeom prst="line">
                <a:avLst/>
              </a:prstGeom>
              <a:ln w="76200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47" name="テキスト ボックス 78">
            <a:extLst>
              <a:ext uri="{FF2B5EF4-FFF2-40B4-BE49-F238E27FC236}">
                <a16:creationId xmlns:a16="http://schemas.microsoft.com/office/drawing/2014/main" id="{E4164987-AD31-AF22-CBE8-1FC0CC42F684}"/>
              </a:ext>
            </a:extLst>
          </p:cNvPr>
          <p:cNvSpPr txBox="1"/>
          <p:nvPr/>
        </p:nvSpPr>
        <p:spPr>
          <a:xfrm>
            <a:off x="3288489" y="5159426"/>
            <a:ext cx="6136168" cy="64864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ja-JP" sz="9600" dirty="0">
                <a:solidFill>
                  <a:srgbClr val="FF0000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Segoe UI Symbol" panose="020B0502040204020203" pitchFamily="34" charset="0"/>
              </a:rPr>
              <a:t>Z</a:t>
            </a:r>
            <a:r>
              <a:rPr lang="ja-JP" altLang="en-US" sz="5400" dirty="0">
                <a:solidFill>
                  <a:schemeClr val="tx1">
                    <a:lumMod val="95000"/>
                  </a:schemeClr>
                </a:solidFill>
                <a:latin typeface="Segoe UI Symbol" panose="020B0502040204020203" pitchFamily="34" charset="0"/>
                <a:ea typeface="UD Digi Kyokasho NK-B" panose="02020700000000000000" pitchFamily="18" charset="-128"/>
                <a:cs typeface="Segoe UI Symbol" panose="020B0502040204020203" pitchFamily="34" charset="0"/>
              </a:rPr>
              <a:t>の形に</a:t>
            </a:r>
            <a:r>
              <a:rPr lang="ja-JP" altLang="en-US" sz="5400" dirty="0">
                <a:solidFill>
                  <a:schemeClr val="tx1">
                    <a:lumMod val="95000"/>
                  </a:schemeClr>
                </a:solidFill>
                <a:latin typeface="Segoe UI Symbol" panose="020B0502040204020203" pitchFamily="34" charset="0"/>
                <a:ea typeface="UD Digi Kyokasho NK-B" panose="02020700000000000000" pitchFamily="18" charset="-128"/>
              </a:rPr>
              <a:t>たたむ</a:t>
            </a:r>
            <a:endParaRPr lang="ja-JP" sz="6600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06904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5">
            <a:extLst>
              <a:ext uri="{FF2B5EF4-FFF2-40B4-BE49-F238E27FC236}">
                <a16:creationId xmlns:a16="http://schemas.microsoft.com/office/drawing/2014/main" id="{9113FAC8-8C48-A3A1-EBA3-5E6EBEE38AE6}"/>
              </a:ext>
            </a:extLst>
          </p:cNvPr>
          <p:cNvSpPr txBox="1">
            <a:spLocks/>
          </p:cNvSpPr>
          <p:nvPr/>
        </p:nvSpPr>
        <p:spPr>
          <a:xfrm>
            <a:off x="117058" y="1712344"/>
            <a:ext cx="2709269" cy="143936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ja-JP" sz="4400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ja-JP" altLang="en-US" sz="4400" dirty="0">
                <a:solidFill>
                  <a:srgbClr val="FFFF00"/>
                </a:solidFill>
              </a:rPr>
              <a:t>ふとん</a:t>
            </a:r>
            <a:endParaRPr lang="en-US" altLang="ja-JP" sz="4400" dirty="0">
              <a:solidFill>
                <a:srgbClr val="FFFF00"/>
              </a:solidFill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ADAD889-A3C5-1939-320B-C659D738D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495" y="927584"/>
            <a:ext cx="6622473" cy="4966855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F7F7684-0D53-5FBF-DAA8-8CD0CA04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94734">
            <a:off x="5925318" y="3957886"/>
            <a:ext cx="1121917" cy="57452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A1B89E5E-E94C-313F-9A6E-3508821AA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94734">
            <a:off x="5883755" y="3957886"/>
            <a:ext cx="1121917" cy="57452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830A5DB-3DB3-9B11-BB8C-E35CC56EF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94734">
            <a:off x="7565668" y="3469890"/>
            <a:ext cx="958734" cy="49095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A1B89E5E-E94C-313F-9A6E-3508821AA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23349">
            <a:off x="5883755" y="2058796"/>
            <a:ext cx="1121917" cy="57452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1B89E5E-E94C-313F-9A6E-3508821AA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94734">
            <a:off x="7600272" y="2224775"/>
            <a:ext cx="926118" cy="47425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502B19-92DF-5A6F-0678-9B66D97E83DC}"/>
              </a:ext>
            </a:extLst>
          </p:cNvPr>
          <p:cNvSpPr/>
          <p:nvPr/>
        </p:nvSpPr>
        <p:spPr>
          <a:xfrm>
            <a:off x="3136490" y="2271252"/>
            <a:ext cx="1710813" cy="3628103"/>
          </a:xfrm>
          <a:prstGeom prst="rect">
            <a:avLst/>
          </a:prstGeom>
          <a:solidFill>
            <a:srgbClr val="FFFF99">
              <a:alpha val="40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左 11">
            <a:extLst>
              <a:ext uri="{FF2B5EF4-FFF2-40B4-BE49-F238E27FC236}">
                <a16:creationId xmlns:a16="http://schemas.microsoft.com/office/drawing/2014/main" id="{C7723CA4-DB6C-4F10-2CEA-19BE5591E56F}"/>
              </a:ext>
            </a:extLst>
          </p:cNvPr>
          <p:cNvSpPr/>
          <p:nvPr/>
        </p:nvSpPr>
        <p:spPr>
          <a:xfrm rot="167529">
            <a:off x="5073445" y="2212260"/>
            <a:ext cx="639096" cy="6096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プレースホルダー 5">
            <a:extLst>
              <a:ext uri="{FF2B5EF4-FFF2-40B4-BE49-F238E27FC236}">
                <a16:creationId xmlns:a16="http://schemas.microsoft.com/office/drawing/2014/main" id="{9E737528-A687-9B67-EF2A-D1A64A06D6E5}"/>
              </a:ext>
            </a:extLst>
          </p:cNvPr>
          <p:cNvSpPr txBox="1">
            <a:spLocks/>
          </p:cNvSpPr>
          <p:nvPr/>
        </p:nvSpPr>
        <p:spPr>
          <a:xfrm>
            <a:off x="5102013" y="5071517"/>
            <a:ext cx="7677728" cy="143936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400" dirty="0">
                <a:solidFill>
                  <a:srgbClr val="FFC000"/>
                </a:solidFill>
                <a:highlight>
                  <a:srgbClr val="0070C0"/>
                </a:highlight>
              </a:rPr>
              <a:t>はしごの逆側にふとん</a:t>
            </a:r>
            <a:endParaRPr lang="en-US" altLang="ja-JP" sz="4400" dirty="0">
              <a:solidFill>
                <a:srgbClr val="FFC000"/>
              </a:solidFill>
              <a:highlight>
                <a:srgbClr val="0070C0"/>
              </a:highlight>
            </a:endParaRPr>
          </a:p>
          <a:p>
            <a:pPr marL="0" indent="0">
              <a:buNone/>
            </a:pPr>
            <a:r>
              <a:rPr lang="ja-JP" altLang="en-US" sz="4400" dirty="0">
                <a:solidFill>
                  <a:srgbClr val="FFC000"/>
                </a:solidFill>
                <a:highlight>
                  <a:srgbClr val="0070C0"/>
                </a:highlight>
              </a:rPr>
              <a:t>はしご側に折り目を向ける</a:t>
            </a:r>
            <a:endParaRPr lang="en-US" altLang="ja-JP" sz="4400" dirty="0">
              <a:solidFill>
                <a:srgbClr val="FFC000"/>
              </a:solidFill>
              <a:highlight>
                <a:srgbClr val="007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9141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5">
            <a:extLst>
              <a:ext uri="{FF2B5EF4-FFF2-40B4-BE49-F238E27FC236}">
                <a16:creationId xmlns:a16="http://schemas.microsoft.com/office/drawing/2014/main" id="{16D5AFAD-E316-0345-F77B-1FF3F45FBFD7}"/>
              </a:ext>
            </a:extLst>
          </p:cNvPr>
          <p:cNvSpPr txBox="1">
            <a:spLocks/>
          </p:cNvSpPr>
          <p:nvPr/>
        </p:nvSpPr>
        <p:spPr>
          <a:xfrm>
            <a:off x="479196" y="496114"/>
            <a:ext cx="5025311" cy="70173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400" dirty="0"/>
              <a:t>置く順番</a:t>
            </a:r>
            <a:endParaRPr lang="en-US" altLang="ja-JP" sz="4400" dirty="0"/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73879052-F9CE-B603-8CAD-F77A7872E6E8}"/>
              </a:ext>
            </a:extLst>
          </p:cNvPr>
          <p:cNvGrpSpPr/>
          <p:nvPr/>
        </p:nvGrpSpPr>
        <p:grpSpPr>
          <a:xfrm>
            <a:off x="5142369" y="846980"/>
            <a:ext cx="6403681" cy="5164039"/>
            <a:chOff x="3122860" y="698080"/>
            <a:chExt cx="7282453" cy="5461840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9E3336C5-1E0A-5663-540F-941216E68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2860" y="698080"/>
              <a:ext cx="7282453" cy="5461840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5A95917A-B490-2131-CE2C-47A61FA08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1229085">
              <a:off x="5116192" y="2891728"/>
              <a:ext cx="3295790" cy="871301"/>
            </a:xfrm>
            <a:prstGeom prst="rect">
              <a:avLst/>
            </a:prstGeom>
          </p:spPr>
        </p:pic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E10AD124-3D21-3129-7F0D-8B3281F9D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1229085">
              <a:off x="5412725" y="1861204"/>
              <a:ext cx="3295790" cy="871301"/>
            </a:xfrm>
            <a:prstGeom prst="rect">
              <a:avLst/>
            </a:prstGeom>
          </p:spPr>
        </p:pic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1F7DBAEA-7DE0-20DB-D014-F2B1A5FA8A20}"/>
                </a:ext>
              </a:extLst>
            </p:cNvPr>
            <p:cNvGrpSpPr/>
            <p:nvPr/>
          </p:nvGrpSpPr>
          <p:grpSpPr>
            <a:xfrm>
              <a:off x="5263081" y="4394693"/>
              <a:ext cx="3799438" cy="304800"/>
              <a:chOff x="1032095" y="5712737"/>
              <a:chExt cx="1665837" cy="304800"/>
            </a:xfrm>
          </p:grpSpPr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D6FC20E4-38F7-7509-B294-267C09DCF5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2095" y="5712737"/>
                <a:ext cx="1650995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線コネクタ 8">
                <a:extLst>
                  <a:ext uri="{FF2B5EF4-FFF2-40B4-BE49-F238E27FC236}">
                    <a16:creationId xmlns:a16="http://schemas.microsoft.com/office/drawing/2014/main" id="{D7CF7F34-021E-6C47-42E9-4CCFCFA511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76950" y="5712737"/>
                <a:ext cx="1506140" cy="304800"/>
              </a:xfrm>
              <a:prstGeom prst="line">
                <a:avLst/>
              </a:prstGeom>
              <a:ln w="76200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0" name="直線コネクタ 9">
                <a:extLst>
                  <a:ext uri="{FF2B5EF4-FFF2-40B4-BE49-F238E27FC236}">
                    <a16:creationId xmlns:a16="http://schemas.microsoft.com/office/drawing/2014/main" id="{BC8C74F7-495D-01EB-90F2-5421E667C3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9547" y="6005466"/>
                <a:ext cx="1618385" cy="12071"/>
              </a:xfrm>
              <a:prstGeom prst="line">
                <a:avLst/>
              </a:prstGeom>
              <a:ln w="76200"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テキスト プレースホルダー 5">
            <a:extLst>
              <a:ext uri="{FF2B5EF4-FFF2-40B4-BE49-F238E27FC236}">
                <a16:creationId xmlns:a16="http://schemas.microsoft.com/office/drawing/2014/main" id="{2727C82B-F55C-E705-F4EA-2E6F9B1E813A}"/>
              </a:ext>
            </a:extLst>
          </p:cNvPr>
          <p:cNvSpPr txBox="1">
            <a:spLocks/>
          </p:cNvSpPr>
          <p:nvPr/>
        </p:nvSpPr>
        <p:spPr>
          <a:xfrm>
            <a:off x="559168" y="1418630"/>
            <a:ext cx="5025311" cy="365228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400" dirty="0"/>
              <a:t>・まくら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・毛布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・布団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・パッド</a:t>
            </a:r>
            <a:endParaRPr lang="en-US" altLang="ja-JP" sz="4400" dirty="0"/>
          </a:p>
          <a:p>
            <a:pPr marL="0" indent="0">
              <a:buNone/>
            </a:pPr>
            <a:r>
              <a:rPr lang="ja-JP" altLang="en-US" sz="4400" dirty="0"/>
              <a:t>・マット</a:t>
            </a:r>
            <a:endParaRPr lang="en-US" altLang="ja-JP" sz="4400" dirty="0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B1A3D629-482B-94C4-9EF6-7EC7EB5E83EE}"/>
              </a:ext>
            </a:extLst>
          </p:cNvPr>
          <p:cNvCxnSpPr/>
          <p:nvPr/>
        </p:nvCxnSpPr>
        <p:spPr>
          <a:xfrm flipV="1">
            <a:off x="3271896" y="3186044"/>
            <a:ext cx="3177767" cy="11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621FAA3C-D1C0-EF63-5F35-FD94BED3267A}"/>
              </a:ext>
            </a:extLst>
          </p:cNvPr>
          <p:cNvCxnSpPr/>
          <p:nvPr/>
        </p:nvCxnSpPr>
        <p:spPr>
          <a:xfrm flipV="1">
            <a:off x="3271896" y="4043412"/>
            <a:ext cx="3177767" cy="11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29DAB70B-3BD2-227E-E742-5501CE3CD1D0}"/>
              </a:ext>
            </a:extLst>
          </p:cNvPr>
          <p:cNvCxnSpPr/>
          <p:nvPr/>
        </p:nvCxnSpPr>
        <p:spPr>
          <a:xfrm flipV="1">
            <a:off x="3271896" y="4724431"/>
            <a:ext cx="3177767" cy="11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605BA2A-C237-EE1E-84FA-72033A453A6B}"/>
              </a:ext>
            </a:extLst>
          </p:cNvPr>
          <p:cNvCxnSpPr/>
          <p:nvPr/>
        </p:nvCxnSpPr>
        <p:spPr>
          <a:xfrm flipV="1">
            <a:off x="3271896" y="2483476"/>
            <a:ext cx="3177767" cy="11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91B4253-437E-E6F1-8513-8A51975C6DB4}"/>
              </a:ext>
            </a:extLst>
          </p:cNvPr>
          <p:cNvCxnSpPr/>
          <p:nvPr/>
        </p:nvCxnSpPr>
        <p:spPr>
          <a:xfrm flipV="1">
            <a:off x="3252342" y="1769495"/>
            <a:ext cx="3177767" cy="114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589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0A30302-4565-CE44-0FF0-F5CA8008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9491"/>
            <a:ext cx="7496269" cy="756513"/>
          </a:xfrm>
        </p:spPr>
        <p:txBody>
          <a:bodyPr/>
          <a:lstStyle/>
          <a:p>
            <a:r>
              <a:rPr lang="ja-JP" altLang="en-US" dirty="0">
                <a:solidFill>
                  <a:srgbClr val="FFFF00"/>
                </a:solidFill>
              </a:rPr>
              <a:t>生活時間（時間を守る）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BFDCFF-D5B4-9B27-D4BC-DFB34F08B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7687" y="1641077"/>
            <a:ext cx="9759560" cy="410561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ja-JP" altLang="en-US" sz="4800" dirty="0"/>
              <a:t>・ </a:t>
            </a:r>
            <a:r>
              <a:rPr lang="en-US" altLang="ja-JP" sz="4800" dirty="0">
                <a:highlight>
                  <a:srgbClr val="00FF00"/>
                </a:highlight>
              </a:rPr>
              <a:t>6:00</a:t>
            </a:r>
            <a:r>
              <a:rPr lang="ja-JP" altLang="en-US" sz="4800" dirty="0">
                <a:highlight>
                  <a:srgbClr val="00FF00"/>
                </a:highlight>
              </a:rPr>
              <a:t> 起 床</a:t>
            </a:r>
            <a:r>
              <a:rPr lang="ja-JP" altLang="en-US" sz="4400" dirty="0">
                <a:highlight>
                  <a:srgbClr val="00FF00"/>
                </a:highlight>
              </a:rPr>
              <a:t>（おきる）</a:t>
            </a:r>
            <a:endParaRPr lang="en-US" altLang="ja-JP" sz="4400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ja-JP" altLang="en-US" sz="4800" dirty="0"/>
              <a:t>・ </a:t>
            </a:r>
            <a:r>
              <a:rPr lang="en-US" altLang="ja-JP" sz="4800" dirty="0"/>
              <a:t>7:00</a:t>
            </a:r>
            <a:r>
              <a:rPr lang="ja-JP" altLang="en-US" sz="4800" dirty="0"/>
              <a:t> 朝のつどい</a:t>
            </a:r>
            <a:endParaRPr lang="en-US" altLang="ja-JP" sz="4800" dirty="0"/>
          </a:p>
          <a:p>
            <a:pPr marL="0" indent="0">
              <a:buNone/>
            </a:pP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　　</a:t>
            </a:r>
            <a:r>
              <a:rPr lang="en-US" altLang="ja-JP" sz="4800" dirty="0"/>
              <a:t>〈</a:t>
            </a:r>
            <a:r>
              <a:rPr lang="ja-JP" altLang="en-US" sz="4800" dirty="0"/>
              <a:t>団体の活動</a:t>
            </a:r>
            <a:r>
              <a:rPr lang="en-US" altLang="ja-JP" sz="4800" dirty="0"/>
              <a:t>〉</a:t>
            </a:r>
          </a:p>
          <a:p>
            <a:pPr marL="0" indent="0">
              <a:buNone/>
            </a:pP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・</a:t>
            </a:r>
            <a:r>
              <a:rPr lang="en-US" altLang="ja-JP" sz="4800" dirty="0"/>
              <a:t>17:00</a:t>
            </a:r>
            <a:r>
              <a:rPr lang="ja-JP" altLang="en-US" sz="4800" dirty="0"/>
              <a:t> 夕べのつどい</a:t>
            </a:r>
            <a:r>
              <a:rPr lang="ja-JP" altLang="en-US" sz="3600" dirty="0"/>
              <a:t>（広場</a:t>
            </a:r>
            <a:r>
              <a:rPr lang="en-US" altLang="ja-JP" sz="3600" dirty="0"/>
              <a:t>/</a:t>
            </a:r>
            <a:r>
              <a:rPr lang="ja-JP" altLang="en-US" sz="3600" dirty="0"/>
              <a:t>体育館）</a:t>
            </a:r>
            <a:endParaRPr lang="en-US" altLang="ja-JP" sz="3600" dirty="0"/>
          </a:p>
          <a:p>
            <a:pPr marL="0" indent="0">
              <a:buNone/>
            </a:pPr>
            <a:r>
              <a:rPr lang="ja-JP" altLang="en-US" sz="4800" dirty="0"/>
              <a:t>・</a:t>
            </a:r>
            <a:r>
              <a:rPr lang="en-US" altLang="ja-JP" sz="4800" dirty="0">
                <a:highlight>
                  <a:srgbClr val="00FF00"/>
                </a:highlight>
              </a:rPr>
              <a:t>22:00</a:t>
            </a:r>
            <a:r>
              <a:rPr lang="ja-JP" altLang="en-US" sz="4800" dirty="0">
                <a:highlight>
                  <a:srgbClr val="00FF00"/>
                </a:highlight>
              </a:rPr>
              <a:t> 消 灯・施錠</a:t>
            </a:r>
            <a:endParaRPr lang="en-US" altLang="ja-JP" sz="2600" dirty="0">
              <a:highlight>
                <a:srgbClr val="00FF00"/>
              </a:highlight>
            </a:endParaRPr>
          </a:p>
        </p:txBody>
      </p:sp>
      <p:pic>
        <p:nvPicPr>
          <p:cNvPr id="10" name="グラフィックス 9" descr="時計 単色塗りつぶし">
            <a:extLst>
              <a:ext uri="{FF2B5EF4-FFF2-40B4-BE49-F238E27FC236}">
                <a16:creationId xmlns:a16="http://schemas.microsoft.com/office/drawing/2014/main" id="{599A7768-3A4E-6A36-5C74-B869A2118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111313"/>
            <a:ext cx="2317687" cy="231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42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EA1ABCC2-628C-2241-B20C-B48A12D45AF1}"/>
              </a:ext>
            </a:extLst>
          </p:cNvPr>
          <p:cNvSpPr txBox="1">
            <a:spLocks/>
          </p:cNvSpPr>
          <p:nvPr/>
        </p:nvSpPr>
        <p:spPr>
          <a:xfrm>
            <a:off x="783947" y="1581862"/>
            <a:ext cx="10261589" cy="4247317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wrap="square" lIns="91440" tIns="45720" rIns="91440" bIns="4572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j-cs"/>
              </a:defRPr>
            </a:lvl1pPr>
          </a:lstStyle>
          <a:p>
            <a:pPr algn="l"/>
            <a:r>
              <a:rPr lang="ja-JP" altLang="en-US" dirty="0"/>
              <a:t> ☑ </a:t>
            </a:r>
            <a:r>
              <a:rPr lang="ja-JP" altLang="en-US" sz="5400" dirty="0"/>
              <a:t>シーツを片付ける</a:t>
            </a:r>
            <a:endParaRPr lang="en-US" altLang="ja-JP" sz="5400" dirty="0"/>
          </a:p>
          <a:p>
            <a:pPr algn="l"/>
            <a:r>
              <a:rPr lang="ja-JP" altLang="en-US" dirty="0"/>
              <a:t> ☑</a:t>
            </a:r>
            <a:r>
              <a:rPr lang="ja-JP" altLang="en-US" sz="5400" dirty="0"/>
              <a:t> 自分の荷物をろうかに出す</a:t>
            </a:r>
            <a:endParaRPr lang="en-US" altLang="ja-JP" sz="5400" dirty="0"/>
          </a:p>
          <a:p>
            <a:pPr algn="l"/>
            <a:r>
              <a:rPr lang="ja-JP" altLang="en-US" dirty="0"/>
              <a:t> ☑ 布団の整理</a:t>
            </a:r>
            <a:endParaRPr lang="en-US" altLang="ja-JP" dirty="0"/>
          </a:p>
          <a:p>
            <a:pPr algn="l"/>
            <a:r>
              <a:rPr lang="ja-JP" altLang="en-US" sz="5400" dirty="0"/>
              <a:t> </a:t>
            </a:r>
            <a:r>
              <a:rPr lang="ja-JP" altLang="en-US" dirty="0"/>
              <a:t>☑</a:t>
            </a:r>
            <a:r>
              <a:rPr lang="ja-JP" altLang="en-US" sz="5400" dirty="0"/>
              <a:t> 部屋、ろうか、</a:t>
            </a:r>
            <a:endParaRPr lang="en-US" altLang="ja-JP" sz="5400" dirty="0"/>
          </a:p>
          <a:p>
            <a:pPr algn="l"/>
            <a:r>
              <a:rPr lang="ja-JP" altLang="en-US" sz="5400" dirty="0"/>
              <a:t>　　トイレのそうじ</a:t>
            </a:r>
            <a:endParaRPr lang="en-US" altLang="ja-JP" sz="4000" dirty="0"/>
          </a:p>
        </p:txBody>
      </p:sp>
      <p:sp>
        <p:nvSpPr>
          <p:cNvPr id="2" name="タイトル 3">
            <a:extLst>
              <a:ext uri="{FF2B5EF4-FFF2-40B4-BE49-F238E27FC236}">
                <a16:creationId xmlns:a16="http://schemas.microsoft.com/office/drawing/2014/main" id="{B0BF6B72-0677-0CBF-A316-A580129D1A0E}"/>
              </a:ext>
            </a:extLst>
          </p:cNvPr>
          <p:cNvSpPr txBox="1">
            <a:spLocks/>
          </p:cNvSpPr>
          <p:nvPr/>
        </p:nvSpPr>
        <p:spPr>
          <a:xfrm>
            <a:off x="622588" y="186296"/>
            <a:ext cx="8678575" cy="10565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j-cs"/>
              </a:defRPr>
            </a:lvl1pPr>
          </a:lstStyle>
          <a:p>
            <a:r>
              <a:rPr lang="ja-JP" altLang="en-US" dirty="0">
                <a:solidFill>
                  <a:srgbClr val="FFFF00"/>
                </a:solidFill>
              </a:rPr>
              <a:t>退所点検 に向けて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C3ABA40-01E3-308E-1AFD-B652404BEA7C}"/>
              </a:ext>
            </a:extLst>
          </p:cNvPr>
          <p:cNvSpPr txBox="1"/>
          <p:nvPr/>
        </p:nvSpPr>
        <p:spPr>
          <a:xfrm>
            <a:off x="1125140" y="5676187"/>
            <a:ext cx="933330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8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4800" b="1" dirty="0">
                <a:solidFill>
                  <a:srgbClr val="FFC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指導者の確認　</a:t>
            </a:r>
            <a:r>
              <a:rPr lang="ja-JP" altLang="en-US" sz="4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→　職員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4E54467-35D3-C0E2-645E-003464E7E2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34"/>
          <a:stretch/>
        </p:blipFill>
        <p:spPr>
          <a:xfrm>
            <a:off x="8630380" y="3428999"/>
            <a:ext cx="3423075" cy="296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01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17743516-D815-2408-2851-B24394D8A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3200" y="600953"/>
            <a:ext cx="8484942" cy="3411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/>
              <a:t>３つの「あ」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○　あいさつ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○　安全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○　後片付け</a:t>
            </a:r>
            <a:endParaRPr lang="en-US" altLang="ja-JP" sz="4800" dirty="0"/>
          </a:p>
          <a:p>
            <a:pPr marL="0" indent="0">
              <a:buNone/>
            </a:pPr>
            <a:endParaRPr lang="en-US" altLang="ja-JP" sz="24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4C6B4B8-ED39-526D-B781-EA3A886173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526" y="3429000"/>
            <a:ext cx="4279416" cy="320956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1EEDAFE-42DA-78FB-4DF6-25367EE2DD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7526" y="139146"/>
            <a:ext cx="4279416" cy="321134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A0305BF-AF04-B04A-7074-6D42600345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085" b="36794"/>
          <a:stretch/>
        </p:blipFill>
        <p:spPr>
          <a:xfrm>
            <a:off x="3519053" y="4216265"/>
            <a:ext cx="3485573" cy="242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169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0A30302-4565-CE44-0FF0-F5CA8008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ゴミ捨て</a:t>
            </a:r>
            <a:br>
              <a:rPr lang="en-US" altLang="ja-JP" dirty="0"/>
            </a:br>
            <a:r>
              <a:rPr lang="ja-JP" altLang="en-US" dirty="0"/>
              <a:t>（ごみ）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BFDCFF-D5B4-9B27-D4BC-DFB34F08BD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0655" y="2000262"/>
            <a:ext cx="8484942" cy="3411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dirty="0"/>
              <a:t>・ゴミは</a:t>
            </a:r>
            <a:r>
              <a:rPr lang="ja-JP" altLang="en-US" sz="4800" dirty="0">
                <a:solidFill>
                  <a:srgbClr val="FFFF00"/>
                </a:solidFill>
              </a:rPr>
              <a:t>原則持ち帰り</a:t>
            </a:r>
            <a:endParaRPr lang="en-US" altLang="ja-JP" sz="4800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US" altLang="ja-JP" sz="4000" dirty="0"/>
          </a:p>
          <a:p>
            <a:pPr marL="0" indent="0">
              <a:buNone/>
            </a:pPr>
            <a:r>
              <a:rPr lang="ja-JP" altLang="en-US" sz="4800" dirty="0"/>
              <a:t>・売店でゴミ袋　購入</a:t>
            </a:r>
            <a:endParaRPr lang="en-US" altLang="ja-JP" sz="4800" dirty="0"/>
          </a:p>
          <a:p>
            <a:pPr marL="0" indent="0">
              <a:buNone/>
            </a:pPr>
            <a:r>
              <a:rPr lang="ja-JP" altLang="en-US" sz="4800" dirty="0"/>
              <a:t>　　　　⇒</a:t>
            </a:r>
            <a:r>
              <a:rPr lang="ja-JP" altLang="en-US" sz="4800" dirty="0">
                <a:solidFill>
                  <a:srgbClr val="FFFF00"/>
                </a:solidFill>
              </a:rPr>
              <a:t>所で処分</a:t>
            </a:r>
            <a:r>
              <a:rPr lang="ja-JP" altLang="en-US" sz="4800" dirty="0"/>
              <a:t>できる</a:t>
            </a:r>
            <a:endParaRPr lang="en-US" altLang="ja-JP" sz="4800" dirty="0"/>
          </a:p>
          <a:p>
            <a:pPr marL="0" indent="0">
              <a:buNone/>
            </a:pPr>
            <a:endParaRPr lang="en-US" altLang="ja-JP" sz="2400" dirty="0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DD0974E6-9EEB-7F90-E2F0-CEBFE4E3DF31}"/>
              </a:ext>
            </a:extLst>
          </p:cNvPr>
          <p:cNvGrpSpPr/>
          <p:nvPr/>
        </p:nvGrpSpPr>
        <p:grpSpPr>
          <a:xfrm>
            <a:off x="670714" y="2700299"/>
            <a:ext cx="2279226" cy="2679991"/>
            <a:chOff x="390083" y="2419707"/>
            <a:chExt cx="2203327" cy="2590746"/>
          </a:xfrm>
        </p:grpSpPr>
        <p:sp>
          <p:nvSpPr>
            <p:cNvPr id="5" name="台形 4">
              <a:extLst>
                <a:ext uri="{FF2B5EF4-FFF2-40B4-BE49-F238E27FC236}">
                  <a16:creationId xmlns:a16="http://schemas.microsoft.com/office/drawing/2014/main" id="{0B49365B-88CA-F416-CCFA-B0C509C9C1FC}"/>
                </a:ext>
              </a:extLst>
            </p:cNvPr>
            <p:cNvSpPr/>
            <p:nvPr/>
          </p:nvSpPr>
          <p:spPr>
            <a:xfrm rot="10800000">
              <a:off x="636441" y="2973797"/>
              <a:ext cx="1710616" cy="2036656"/>
            </a:xfrm>
            <a:prstGeom prst="trapezoid">
              <a:avLst>
                <a:gd name="adj" fmla="val 9100"/>
              </a:avLst>
            </a:prstGeom>
            <a:noFill/>
            <a:ln w="152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" name="台形 6">
              <a:extLst>
                <a:ext uri="{FF2B5EF4-FFF2-40B4-BE49-F238E27FC236}">
                  <a16:creationId xmlns:a16="http://schemas.microsoft.com/office/drawing/2014/main" id="{CB7C82F9-0473-047C-8F0B-C82F928DF92E}"/>
                </a:ext>
              </a:extLst>
            </p:cNvPr>
            <p:cNvSpPr/>
            <p:nvPr/>
          </p:nvSpPr>
          <p:spPr>
            <a:xfrm rot="10800000">
              <a:off x="390083" y="2697017"/>
              <a:ext cx="2203327" cy="276778"/>
            </a:xfrm>
            <a:prstGeom prst="trapezoid">
              <a:avLst>
                <a:gd name="adj" fmla="val 58008"/>
              </a:avLst>
            </a:prstGeom>
            <a:noFill/>
            <a:ln w="152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7ABE84AA-7DE8-2656-A479-46943023216F}"/>
                </a:ext>
              </a:extLst>
            </p:cNvPr>
            <p:cNvCxnSpPr>
              <a:cxnSpLocks/>
            </p:cNvCxnSpPr>
            <p:nvPr/>
          </p:nvCxnSpPr>
          <p:spPr>
            <a:xfrm>
              <a:off x="1490571" y="3392035"/>
              <a:ext cx="0" cy="1270533"/>
            </a:xfrm>
            <a:prstGeom prst="line">
              <a:avLst/>
            </a:prstGeom>
            <a:ln w="152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039EF680-DDB1-164F-DC5A-5015E19C865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5807" y="3392035"/>
              <a:ext cx="173616" cy="1270533"/>
            </a:xfrm>
            <a:prstGeom prst="line">
              <a:avLst/>
            </a:prstGeom>
            <a:ln w="152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39CF0241-09A1-504C-6C69-E659F2E3634B}"/>
                </a:ext>
              </a:extLst>
            </p:cNvPr>
            <p:cNvCxnSpPr>
              <a:cxnSpLocks/>
            </p:cNvCxnSpPr>
            <p:nvPr/>
          </p:nvCxnSpPr>
          <p:spPr>
            <a:xfrm>
              <a:off x="951719" y="3392035"/>
              <a:ext cx="173616" cy="1270533"/>
            </a:xfrm>
            <a:prstGeom prst="line">
              <a:avLst/>
            </a:prstGeom>
            <a:ln w="152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台形 15">
              <a:extLst>
                <a:ext uri="{FF2B5EF4-FFF2-40B4-BE49-F238E27FC236}">
                  <a16:creationId xmlns:a16="http://schemas.microsoft.com/office/drawing/2014/main" id="{26FC48B6-EE20-2615-DC0C-C4E2F2207217}"/>
                </a:ext>
              </a:extLst>
            </p:cNvPr>
            <p:cNvSpPr/>
            <p:nvPr/>
          </p:nvSpPr>
          <p:spPr>
            <a:xfrm>
              <a:off x="1264936" y="2419707"/>
              <a:ext cx="451270" cy="206205"/>
            </a:xfrm>
            <a:prstGeom prst="trapezoid">
              <a:avLst>
                <a:gd name="adj" fmla="val 58008"/>
              </a:avLst>
            </a:prstGeom>
            <a:solidFill>
              <a:schemeClr val="tx1"/>
            </a:solidFill>
            <a:ln w="152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3348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C9F3627-E641-0D82-0E11-B5277F4C0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034" y="4838623"/>
            <a:ext cx="1754367" cy="157235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D85A30B1-4BE6-07E8-4D4A-C5387B3DFA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255" y="-1"/>
            <a:ext cx="9144000" cy="685799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434B5C-4AC9-112A-4293-EA1DF51EB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382" y="-982720"/>
            <a:ext cx="9144000" cy="2387600"/>
          </a:xfrm>
        </p:spPr>
        <p:txBody>
          <a:bodyPr/>
          <a:lstStyle/>
          <a:p>
            <a:r>
              <a:rPr kumimoji="1" lang="ja-JP" altLang="en-US" dirty="0"/>
              <a:t>よい体験を</a:t>
            </a:r>
          </a:p>
        </p:txBody>
      </p:sp>
    </p:spTree>
    <p:extLst>
      <p:ext uri="{BB962C8B-B14F-4D97-AF65-F5344CB8AC3E}">
        <p14:creationId xmlns:p14="http://schemas.microsoft.com/office/powerpoint/2010/main" val="179722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E53F49D-4488-427D-A48F-D4FDCF464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318" y="125169"/>
            <a:ext cx="4474762" cy="32385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B172A350-73CB-4835-8F24-D63D220E6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123825"/>
            <a:ext cx="4474762" cy="323850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0B7FDE45-0E07-43E0-8403-8BBA12752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3429000"/>
            <a:ext cx="4474762" cy="32385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5F9B4D7-1610-401D-ABAD-E4CB7A0D51F3}"/>
              </a:ext>
            </a:extLst>
          </p:cNvPr>
          <p:cNvSpPr txBox="1"/>
          <p:nvPr/>
        </p:nvSpPr>
        <p:spPr>
          <a:xfrm>
            <a:off x="3140024" y="2849475"/>
            <a:ext cx="2754055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学習室 （第</a:t>
            </a:r>
            <a:r>
              <a:rPr lang="en-US" altLang="ja-JP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～第６）</a:t>
            </a:r>
            <a:endParaRPr lang="en-US" altLang="ja-JP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871219E-5C19-428C-8F31-3D335B59C89B}"/>
              </a:ext>
            </a:extLst>
          </p:cNvPr>
          <p:cNvSpPr txBox="1"/>
          <p:nvPr/>
        </p:nvSpPr>
        <p:spPr>
          <a:xfrm>
            <a:off x="8881442" y="2849475"/>
            <a:ext cx="1658849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プレイホール</a:t>
            </a:r>
            <a:endParaRPr lang="en-US" altLang="ja-JP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98691CE-E0EC-4BF6-B248-0F57B92F29D2}"/>
              </a:ext>
            </a:extLst>
          </p:cNvPr>
          <p:cNvSpPr txBox="1"/>
          <p:nvPr/>
        </p:nvSpPr>
        <p:spPr>
          <a:xfrm>
            <a:off x="8227299" y="6144649"/>
            <a:ext cx="231299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コミュニティルーム</a:t>
            </a:r>
            <a:endParaRPr lang="en-US" altLang="ja-JP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0F3EFA1-3689-905F-36D2-F9C171725153}"/>
              </a:ext>
            </a:extLst>
          </p:cNvPr>
          <p:cNvGrpSpPr/>
          <p:nvPr/>
        </p:nvGrpSpPr>
        <p:grpSpPr>
          <a:xfrm>
            <a:off x="1429182" y="3426504"/>
            <a:ext cx="4544936" cy="3307751"/>
            <a:chOff x="1486332" y="54654"/>
            <a:chExt cx="4544936" cy="330775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57E2F932-39FC-A6A7-7348-E4718710A7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7712" r="3414"/>
            <a:stretch/>
          </p:blipFill>
          <p:spPr>
            <a:xfrm>
              <a:off x="1486332" y="54654"/>
              <a:ext cx="4544936" cy="3307751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071BA8A-9684-FC57-2725-92A33C428D62}"/>
                </a:ext>
              </a:extLst>
            </p:cNvPr>
            <p:cNvSpPr txBox="1"/>
            <p:nvPr/>
          </p:nvSpPr>
          <p:spPr>
            <a:xfrm>
              <a:off x="4581995" y="2838301"/>
              <a:ext cx="1381876" cy="409164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宿泊室</a:t>
              </a:r>
              <a:endParaRPr lang="en-US" altLang="ja-JP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371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EA1ABCC2-628C-2241-B20C-B48A12D45AF1}"/>
              </a:ext>
            </a:extLst>
          </p:cNvPr>
          <p:cNvSpPr txBox="1">
            <a:spLocks/>
          </p:cNvSpPr>
          <p:nvPr/>
        </p:nvSpPr>
        <p:spPr>
          <a:xfrm>
            <a:off x="1845985" y="557212"/>
            <a:ext cx="8155709" cy="84023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j-cs"/>
              </a:defRPr>
            </a:lvl1pPr>
          </a:lstStyle>
          <a:p>
            <a:pPr algn="l"/>
            <a:r>
              <a:rPr lang="ja-JP" altLang="en-US" sz="4800" dirty="0"/>
              <a:t> </a:t>
            </a:r>
            <a:r>
              <a:rPr lang="ja-JP" altLang="en-US" sz="5400" dirty="0">
                <a:solidFill>
                  <a:srgbClr val="FFFF00"/>
                </a:solidFill>
              </a:rPr>
              <a:t>□ 食　事</a:t>
            </a:r>
            <a:endParaRPr lang="en-US" altLang="ja-JP" sz="5400" dirty="0"/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FE5ACA6B-A920-25A5-7C3C-CD655F3CF1B8}"/>
              </a:ext>
            </a:extLst>
          </p:cNvPr>
          <p:cNvSpPr txBox="1">
            <a:spLocks/>
          </p:cNvSpPr>
          <p:nvPr/>
        </p:nvSpPr>
        <p:spPr>
          <a:xfrm>
            <a:off x="838200" y="1884515"/>
            <a:ext cx="11353800" cy="391621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b="1" kern="120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5700" dirty="0"/>
              <a:t>食事前</a:t>
            </a:r>
            <a:endParaRPr lang="en-US" altLang="ja-JP" sz="5700" dirty="0"/>
          </a:p>
          <a:p>
            <a:pPr algn="l"/>
            <a:endParaRPr lang="en-US" altLang="ja-JP" sz="5700" dirty="0"/>
          </a:p>
          <a:p>
            <a:pPr algn="l"/>
            <a:r>
              <a:rPr lang="ja-JP" altLang="en-US" sz="5700" dirty="0"/>
              <a:t>・手洗い</a:t>
            </a:r>
            <a:endParaRPr lang="en-US" altLang="ja-JP" sz="5700" dirty="0"/>
          </a:p>
          <a:p>
            <a:pPr algn="l"/>
            <a:r>
              <a:rPr lang="ja-JP" altLang="en-US" sz="5700" dirty="0"/>
              <a:t>・団体ごとに並ぶ</a:t>
            </a:r>
            <a:endParaRPr lang="en-US" altLang="ja-JP" sz="5700" dirty="0"/>
          </a:p>
          <a:p>
            <a:pPr algn="l"/>
            <a:r>
              <a:rPr lang="ja-JP" altLang="en-US" sz="5700" dirty="0"/>
              <a:t>　（先頭）アレルギー対応食の方</a:t>
            </a:r>
            <a:endParaRPr lang="en-US" altLang="ja-JP" sz="5700" dirty="0"/>
          </a:p>
          <a:p>
            <a:endParaRPr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B8F31A1-076E-D49A-CE6F-C9C3089336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377" b="15417"/>
          <a:stretch/>
        </p:blipFill>
        <p:spPr>
          <a:xfrm>
            <a:off x="6686550" y="380438"/>
            <a:ext cx="5056909" cy="432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340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3DF721B-8002-B08C-B354-7292CFE0F3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920" r="15406"/>
          <a:stretch/>
        </p:blipFill>
        <p:spPr>
          <a:xfrm>
            <a:off x="511423" y="2256550"/>
            <a:ext cx="6076952" cy="4344886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601379-E523-4579-92AF-9C9B135EA884}"/>
              </a:ext>
            </a:extLst>
          </p:cNvPr>
          <p:cNvSpPr txBox="1"/>
          <p:nvPr/>
        </p:nvSpPr>
        <p:spPr>
          <a:xfrm>
            <a:off x="320923" y="199414"/>
            <a:ext cx="11550154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入ったら</a:t>
            </a: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：レーンに並んでおかずのお皿をとる</a:t>
            </a:r>
            <a:endParaRPr lang="en-US" altLang="ja-JP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3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ごはんとみそ汁は先生がついでも可</a:t>
            </a:r>
            <a:endParaRPr lang="en-US" altLang="ja-JP" sz="3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5CADEB-DBCC-4912-9145-256098B4F1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274"/>
          <a:stretch/>
        </p:blipFill>
        <p:spPr>
          <a:xfrm>
            <a:off x="6657975" y="2256550"/>
            <a:ext cx="5076826" cy="4344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0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F0531E7-6B19-4B5D-A0E1-E731CF0E2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4" y="1955226"/>
            <a:ext cx="8478433" cy="476911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F1B931-D97E-41DF-9012-3F84F0832696}"/>
              </a:ext>
            </a:extLst>
          </p:cNvPr>
          <p:cNvSpPr txBox="1"/>
          <p:nvPr/>
        </p:nvSpPr>
        <p:spPr>
          <a:xfrm>
            <a:off x="1146827" y="115632"/>
            <a:ext cx="9898345" cy="179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入ったら</a:t>
            </a: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：奥からつめて座る</a:t>
            </a:r>
            <a:endParaRPr lang="en-US" altLang="ja-JP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お茶・水はセルフサービス</a:t>
            </a:r>
            <a:endParaRPr lang="en-US" altLang="ja-JP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204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60A092E-4DCD-4861-B24B-C115912A7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82" b="9119"/>
          <a:stretch/>
        </p:blipFill>
        <p:spPr>
          <a:xfrm>
            <a:off x="2918003" y="2223795"/>
            <a:ext cx="5437327" cy="4147158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50450D0-6659-4F64-B167-53686DCD738D}"/>
              </a:ext>
            </a:extLst>
          </p:cNvPr>
          <p:cNvSpPr txBox="1"/>
          <p:nvPr/>
        </p:nvSpPr>
        <p:spPr>
          <a:xfrm>
            <a:off x="352325" y="337952"/>
            <a:ext cx="11678094" cy="179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片付け　：食器はサッと流して</a:t>
            </a:r>
            <a:endParaRPr lang="en-US" altLang="ja-JP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種類ごとにカゴにどぼん </a:t>
            </a:r>
            <a:endParaRPr lang="en-US" altLang="ja-JP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8567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0A30302-4565-CE44-0FF0-F5CA80081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solidFill>
                  <a:srgbClr val="FFFF00"/>
                </a:solidFill>
              </a:rPr>
              <a:t>入浴</a:t>
            </a:r>
            <a:br>
              <a:rPr lang="en-US" altLang="ja-JP" dirty="0">
                <a:solidFill>
                  <a:srgbClr val="FFFF00"/>
                </a:solidFill>
              </a:rPr>
            </a:br>
            <a:r>
              <a:rPr lang="ja-JP" altLang="en-US" dirty="0">
                <a:solidFill>
                  <a:srgbClr val="FFFF00"/>
                </a:solidFill>
              </a:rPr>
              <a:t>（おふろ</a:t>
            </a:r>
            <a:r>
              <a:rPr lang="ja-JP" altLang="en-US" dirty="0"/>
              <a:t>）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849A1EEE-019F-9F71-A7BB-09C798878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570008"/>
            <a:ext cx="3338423" cy="1844608"/>
          </a:xfrm>
        </p:spPr>
        <p:txBody>
          <a:bodyPr wrap="square">
            <a:spAutoFit/>
          </a:bodyPr>
          <a:lstStyle/>
          <a:p>
            <a:pPr algn="ctr"/>
            <a:r>
              <a:rPr lang="ja-JP" altLang="en-US" dirty="0"/>
              <a:t>本館１階</a:t>
            </a:r>
            <a:endParaRPr lang="en-US" altLang="ja-JP" dirty="0"/>
          </a:p>
          <a:p>
            <a:r>
              <a:rPr lang="ja-JP" altLang="en-US" dirty="0"/>
              <a:t>・大浴場</a:t>
            </a:r>
            <a:endParaRPr lang="en-US" altLang="ja-JP" dirty="0"/>
          </a:p>
          <a:p>
            <a:r>
              <a:rPr lang="ja-JP" altLang="en-US" dirty="0"/>
              <a:t>・中浴場</a:t>
            </a:r>
            <a:endParaRPr lang="en-US" altLang="ja-JP" dirty="0"/>
          </a:p>
        </p:txBody>
      </p:sp>
      <p:pic>
        <p:nvPicPr>
          <p:cNvPr id="3" name="図 2" descr="アイコン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DE5F826-6F18-3D08-FE05-3D61C6DE2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752" y="4166519"/>
            <a:ext cx="2604918" cy="253928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A9DB24C-971B-DB0F-2E4B-FA30C5D1F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732" y="597760"/>
            <a:ext cx="7594768" cy="54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839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E0A30302-4565-CE44-0FF0-F5CA8008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635" y="272492"/>
            <a:ext cx="3620655" cy="1600200"/>
          </a:xfrm>
        </p:spPr>
        <p:txBody>
          <a:bodyPr/>
          <a:lstStyle/>
          <a:p>
            <a:r>
              <a:rPr lang="ja-JP" altLang="en-US" dirty="0">
                <a:solidFill>
                  <a:srgbClr val="FFFF00"/>
                </a:solidFill>
              </a:rPr>
              <a:t>入浴</a:t>
            </a:r>
            <a:br>
              <a:rPr lang="en-US" altLang="ja-JP" dirty="0">
                <a:solidFill>
                  <a:srgbClr val="FFFF00"/>
                </a:solidFill>
              </a:rPr>
            </a:br>
            <a:r>
              <a:rPr lang="ja-JP" altLang="en-US" dirty="0">
                <a:solidFill>
                  <a:srgbClr val="FFFF00"/>
                </a:solidFill>
              </a:rPr>
              <a:t>（おふろ）</a:t>
            </a:r>
          </a:p>
        </p:txBody>
      </p:sp>
      <p:sp>
        <p:nvSpPr>
          <p:cNvPr id="6" name="テキスト プレースホルダー 5">
            <a:extLst>
              <a:ext uri="{FF2B5EF4-FFF2-40B4-BE49-F238E27FC236}">
                <a16:creationId xmlns:a16="http://schemas.microsoft.com/office/drawing/2014/main" id="{849A1EEE-019F-9F71-A7BB-09C798878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-210179" y="2642103"/>
            <a:ext cx="9268692" cy="2343206"/>
          </a:xfrm>
        </p:spPr>
        <p:txBody>
          <a:bodyPr wrap="square">
            <a:spAutoFit/>
          </a:bodyPr>
          <a:lstStyle/>
          <a:p>
            <a:r>
              <a:rPr lang="ja-JP" altLang="en-US" sz="4800" dirty="0"/>
              <a:t>・浴室で体をふく</a:t>
            </a:r>
            <a:endParaRPr lang="en-US" altLang="ja-JP" sz="4800" dirty="0"/>
          </a:p>
          <a:p>
            <a:r>
              <a:rPr lang="ja-JP" altLang="en-US" sz="4800" dirty="0"/>
              <a:t>・「いす、おけ」は元の位置へ</a:t>
            </a:r>
            <a:endParaRPr lang="en-US" altLang="ja-JP" sz="4800" dirty="0"/>
          </a:p>
          <a:p>
            <a:r>
              <a:rPr lang="ja-JP" altLang="en-US" sz="4800" dirty="0"/>
              <a:t>・ドライヤーは脱衣場のみで</a:t>
            </a:r>
            <a:endParaRPr lang="en-US" altLang="ja-JP" sz="4800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1B886-8C21-4D67-808E-7F625E7E3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881" y="224891"/>
            <a:ext cx="4111484" cy="308361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9A9767D-5C11-0837-0F0F-71280EDAFB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8078" r="19742" b="26715"/>
          <a:stretch/>
        </p:blipFill>
        <p:spPr>
          <a:xfrm>
            <a:off x="7740673" y="5008935"/>
            <a:ext cx="3935392" cy="166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57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1924</TotalTime>
  <Words>851</Words>
  <Application>Microsoft Office PowerPoint</Application>
  <PresentationFormat>ワイド画面</PresentationFormat>
  <Paragraphs>147</Paragraphs>
  <Slides>23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4" baseType="lpstr">
      <vt:lpstr>BIZ UDPゴシック</vt:lpstr>
      <vt:lpstr>BIZ UDゴシック</vt:lpstr>
      <vt:lpstr>HGP創英角ｺﾞｼｯｸUB</vt:lpstr>
      <vt:lpstr>HG丸ｺﾞｼｯｸM-PRO</vt:lpstr>
      <vt:lpstr>UD Digi Kyokasho NK-B</vt:lpstr>
      <vt:lpstr>UD デジタル 教科書体 NP-B</vt:lpstr>
      <vt:lpstr>游ゴシック</vt:lpstr>
      <vt:lpstr>Arial</vt:lpstr>
      <vt:lpstr>Calibri</vt:lpstr>
      <vt:lpstr>Segoe UI Symbol</vt:lpstr>
      <vt:lpstr>Office Theme</vt:lpstr>
      <vt:lpstr>国立大隅青少年自然の家 施設説明</vt:lpstr>
      <vt:lpstr>生活時間（時間を守る）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入浴 （おふろ）</vt:lpstr>
      <vt:lpstr>入浴 （おふろ）</vt:lpstr>
      <vt:lpstr>宿泊室 （とまるへや）</vt:lpstr>
      <vt:lpstr>PowerPoint プレゼンテーション</vt:lpstr>
      <vt:lpstr>PowerPoint プレゼンテーション</vt:lpstr>
      <vt:lpstr>シーツ、枕カバーの受け取り方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ゴミ捨て （ごみ）</vt:lpstr>
      <vt:lpstr>よい体験を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後藤　健征</dc:creator>
  <cp:lastModifiedBy>宮本　大</cp:lastModifiedBy>
  <cp:revision>84</cp:revision>
  <dcterms:created xsi:type="dcterms:W3CDTF">2026-01-26T00:27:49Z</dcterms:created>
  <dcterms:modified xsi:type="dcterms:W3CDTF">2026-08-15T02:40:51Z</dcterms:modified>
</cp:coreProperties>
</file>